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72" r:id="rId3"/>
  </p:sldIdLst>
  <p:sldSz cx="10693400" cy="7559675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6" d="100"/>
          <a:sy n="106" d="100"/>
        </p:scale>
        <p:origin x="-254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57081-1F70-4C7D-9937-D3CD90D5D08A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72361-03DF-47F3-AB7F-B0A7C7D79B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7661D-2B85-415A-A358-E7AF18F23492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26CED-DF68-470A-9B5B-CDEDE53C92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47FBB-90A7-4CB1-A8C3-91689C9139CC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50BD1-1BD4-49F1-9875-C6D71FBF4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31A7F9-E7FD-4400-913C-276C1735E3D6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58A27-9401-4E99-8F39-AB68EFE66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3CED6-D09C-4932-84C0-9982C15EA6C5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35201-FC2B-452F-8A52-E6D96CC4B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67108-6369-4B8D-892D-2F85087E4ABB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98645-D274-4218-9A7B-00A94B16D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AB995-D61C-444A-B8E2-43342F376073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AF5A6-482C-4AB0-BDE9-427EA7F6A9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85CB7-1B87-4E88-954F-AD2036A5652D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2CEAC-7579-4EC7-AAFC-92B8226A1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5D0EC-9B9D-412A-813A-7B3440B3848C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806B5-9A53-4887-A866-CAB13FBCB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7642A-47D6-44D0-95A2-893C309711C8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FF099-1525-4ECC-9D23-0E9E4F139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62A5A-AFDC-4E3A-8FA3-AFFE30E2E17C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39D44-A424-4AEF-A51B-FCE06FEB5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  <a:endParaRPr lang="en-US" altLang="zh-TW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altLang="zh-TW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0761F22-4DA7-4395-AA1B-179CC33D3AA9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1D5C68-05EC-47C6-A931-6BACFA3C1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1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56825" y="6278563"/>
            <a:ext cx="2984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reeform 219"/>
          <p:cNvSpPr/>
          <p:nvPr/>
        </p:nvSpPr>
        <p:spPr>
          <a:xfrm>
            <a:off x="2914650" y="2647950"/>
            <a:ext cx="1479550" cy="1593850"/>
          </a:xfrm>
          <a:custGeom>
            <a:avLst/>
            <a:gdLst>
              <a:gd name="connsiteX0" fmla="*/ 14363 w 1479550"/>
              <a:gd name="connsiteY0" fmla="*/ 1600961 h 1593850"/>
              <a:gd name="connsiteX1" fmla="*/ 14363 w 1479550"/>
              <a:gd name="connsiteY1" fmla="*/ 14477 h 1593850"/>
              <a:gd name="connsiteX2" fmla="*/ 1482737 w 1479550"/>
              <a:gd name="connsiteY2" fmla="*/ 14477 h 1593850"/>
              <a:gd name="connsiteX3" fmla="*/ 1482737 w 1479550"/>
              <a:gd name="connsiteY3" fmla="*/ 1600961 h 1593850"/>
              <a:gd name="connsiteX4" fmla="*/ 14363 w 1479550"/>
              <a:gd name="connsiteY4" fmla="*/ 1600961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9550" h="1593850">
                <a:moveTo>
                  <a:pt x="14363" y="1600961"/>
                </a:moveTo>
                <a:lnTo>
                  <a:pt x="14363" y="14477"/>
                </a:lnTo>
                <a:lnTo>
                  <a:pt x="1482737" y="14477"/>
                </a:lnTo>
                <a:lnTo>
                  <a:pt x="1482737" y="1600961"/>
                </a:lnTo>
                <a:lnTo>
                  <a:pt x="14363" y="1600961"/>
                </a:lnTo>
                <a:close/>
              </a:path>
            </a:pathLst>
          </a:custGeom>
          <a:solidFill>
            <a:srgbClr val="000003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0" name="Freeform 220"/>
          <p:cNvSpPr/>
          <p:nvPr/>
        </p:nvSpPr>
        <p:spPr>
          <a:xfrm>
            <a:off x="2914650" y="2025650"/>
            <a:ext cx="1479550" cy="527050"/>
          </a:xfrm>
          <a:custGeom>
            <a:avLst/>
            <a:gdLst>
              <a:gd name="connsiteX0" fmla="*/ 99707 w 1479550"/>
              <a:gd name="connsiteY0" fmla="*/ 18795 h 527050"/>
              <a:gd name="connsiteX1" fmla="*/ 1397393 w 1479550"/>
              <a:gd name="connsiteY1" fmla="*/ 18795 h 527050"/>
              <a:gd name="connsiteX2" fmla="*/ 1482737 w 1479550"/>
              <a:gd name="connsiteY2" fmla="*/ 104139 h 527050"/>
              <a:gd name="connsiteX3" fmla="*/ 1482737 w 1479550"/>
              <a:gd name="connsiteY3" fmla="*/ 531622 h 527050"/>
              <a:gd name="connsiteX4" fmla="*/ 14363 w 1479550"/>
              <a:gd name="connsiteY4" fmla="*/ 531622 h 527050"/>
              <a:gd name="connsiteX5" fmla="*/ 14363 w 1479550"/>
              <a:gd name="connsiteY5" fmla="*/ 104139 h 527050"/>
              <a:gd name="connsiteX6" fmla="*/ 99707 w 1479550"/>
              <a:gd name="connsiteY6" fmla="*/ 18795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9550" h="527050">
                <a:moveTo>
                  <a:pt x="99707" y="18795"/>
                </a:moveTo>
                <a:lnTo>
                  <a:pt x="1397393" y="18795"/>
                </a:lnTo>
                <a:cubicBezTo>
                  <a:pt x="1444637" y="18795"/>
                  <a:pt x="1482737" y="56895"/>
                  <a:pt x="1482737" y="104139"/>
                </a:cubicBezTo>
                <a:lnTo>
                  <a:pt x="1482737" y="531622"/>
                </a:lnTo>
                <a:lnTo>
                  <a:pt x="14363" y="531622"/>
                </a:lnTo>
                <a:lnTo>
                  <a:pt x="14363" y="104139"/>
                </a:lnTo>
                <a:cubicBezTo>
                  <a:pt x="14363" y="56895"/>
                  <a:pt x="52463" y="18795"/>
                  <a:pt x="99707" y="18795"/>
                </a:cubicBezTo>
                <a:close/>
              </a:path>
            </a:pathLst>
          </a:custGeom>
          <a:solidFill>
            <a:srgbClr val="F0F0F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1" name="Freeform 221"/>
          <p:cNvSpPr/>
          <p:nvPr/>
        </p:nvSpPr>
        <p:spPr>
          <a:xfrm>
            <a:off x="2914650" y="2025650"/>
            <a:ext cx="1479550" cy="527050"/>
          </a:xfrm>
          <a:custGeom>
            <a:avLst/>
            <a:gdLst>
              <a:gd name="connsiteX0" fmla="*/ 99707 w 1479550"/>
              <a:gd name="connsiteY0" fmla="*/ 18795 h 527050"/>
              <a:gd name="connsiteX1" fmla="*/ 1397393 w 1479550"/>
              <a:gd name="connsiteY1" fmla="*/ 18795 h 527050"/>
              <a:gd name="connsiteX2" fmla="*/ 1482737 w 1479550"/>
              <a:gd name="connsiteY2" fmla="*/ 104139 h 527050"/>
              <a:gd name="connsiteX3" fmla="*/ 1482737 w 1479550"/>
              <a:gd name="connsiteY3" fmla="*/ 531622 h 527050"/>
              <a:gd name="connsiteX4" fmla="*/ 14363 w 1479550"/>
              <a:gd name="connsiteY4" fmla="*/ 531622 h 527050"/>
              <a:gd name="connsiteX5" fmla="*/ 14363 w 1479550"/>
              <a:gd name="connsiteY5" fmla="*/ 104139 h 527050"/>
              <a:gd name="connsiteX6" fmla="*/ 99707 w 1479550"/>
              <a:gd name="connsiteY6" fmla="*/ 18795 h 527050"/>
              <a:gd name="connsiteX7" fmla="*/ 99707 w 1479550"/>
              <a:gd name="connsiteY7" fmla="*/ 18795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79550" h="527050">
                <a:moveTo>
                  <a:pt x="99707" y="18795"/>
                </a:moveTo>
                <a:lnTo>
                  <a:pt x="1397393" y="18795"/>
                </a:lnTo>
                <a:cubicBezTo>
                  <a:pt x="1444637" y="18795"/>
                  <a:pt x="1482737" y="56895"/>
                  <a:pt x="1482737" y="104139"/>
                </a:cubicBezTo>
                <a:lnTo>
                  <a:pt x="1482737" y="531622"/>
                </a:lnTo>
                <a:lnTo>
                  <a:pt x="14363" y="531622"/>
                </a:lnTo>
                <a:lnTo>
                  <a:pt x="14363" y="104139"/>
                </a:lnTo>
                <a:cubicBezTo>
                  <a:pt x="14363" y="56895"/>
                  <a:pt x="52463" y="18795"/>
                  <a:pt x="99707" y="18795"/>
                </a:cubicBezTo>
                <a:lnTo>
                  <a:pt x="99707" y="18795"/>
                </a:lnTo>
                <a:close/>
              </a:path>
            </a:pathLst>
          </a:custGeom>
          <a:solidFill>
            <a:srgbClr val="0000D5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2" name="Freeform 222"/>
          <p:cNvSpPr/>
          <p:nvPr/>
        </p:nvSpPr>
        <p:spPr>
          <a:xfrm>
            <a:off x="1758950" y="2647950"/>
            <a:ext cx="1035050" cy="1593850"/>
          </a:xfrm>
          <a:custGeom>
            <a:avLst/>
            <a:gdLst>
              <a:gd name="connsiteX0" fmla="*/ 15633 w 1035050"/>
              <a:gd name="connsiteY0" fmla="*/ 1429511 h 1593850"/>
              <a:gd name="connsiteX1" fmla="*/ 15633 w 1035050"/>
              <a:gd name="connsiteY1" fmla="*/ 185927 h 1593850"/>
              <a:gd name="connsiteX2" fmla="*/ 187083 w 1035050"/>
              <a:gd name="connsiteY2" fmla="*/ 14477 h 1593850"/>
              <a:gd name="connsiteX3" fmla="*/ 1041285 w 1035050"/>
              <a:gd name="connsiteY3" fmla="*/ 14477 h 1593850"/>
              <a:gd name="connsiteX4" fmla="*/ 1041285 w 1035050"/>
              <a:gd name="connsiteY4" fmla="*/ 1600961 h 1593850"/>
              <a:gd name="connsiteX5" fmla="*/ 187083 w 1035050"/>
              <a:gd name="connsiteY5" fmla="*/ 1600961 h 1593850"/>
              <a:gd name="connsiteX6" fmla="*/ 15633 w 1035050"/>
              <a:gd name="connsiteY6" fmla="*/ 1429511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5050" h="1593850">
                <a:moveTo>
                  <a:pt x="15633" y="1429511"/>
                </a:moveTo>
                <a:lnTo>
                  <a:pt x="15633" y="185927"/>
                </a:lnTo>
                <a:cubicBezTo>
                  <a:pt x="15633" y="91439"/>
                  <a:pt x="92595" y="14477"/>
                  <a:pt x="187083" y="14477"/>
                </a:cubicBezTo>
                <a:lnTo>
                  <a:pt x="1041285" y="14477"/>
                </a:lnTo>
                <a:lnTo>
                  <a:pt x="1041285" y="1600961"/>
                </a:lnTo>
                <a:lnTo>
                  <a:pt x="187083" y="1600961"/>
                </a:lnTo>
                <a:cubicBezTo>
                  <a:pt x="92595" y="1600961"/>
                  <a:pt x="15633" y="1524000"/>
                  <a:pt x="15633" y="1429511"/>
                </a:cubicBezTo>
                <a:close/>
              </a:path>
            </a:pathLst>
          </a:custGeom>
          <a:solidFill>
            <a:srgbClr val="F0F0F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3" name="Freeform 223"/>
          <p:cNvSpPr/>
          <p:nvPr/>
        </p:nvSpPr>
        <p:spPr>
          <a:xfrm>
            <a:off x="1758950" y="2647950"/>
            <a:ext cx="1035050" cy="1593850"/>
          </a:xfrm>
          <a:custGeom>
            <a:avLst/>
            <a:gdLst>
              <a:gd name="connsiteX0" fmla="*/ 15633 w 1035050"/>
              <a:gd name="connsiteY0" fmla="*/ 1429511 h 1593850"/>
              <a:gd name="connsiteX1" fmla="*/ 15633 w 1035050"/>
              <a:gd name="connsiteY1" fmla="*/ 185927 h 1593850"/>
              <a:gd name="connsiteX2" fmla="*/ 187083 w 1035050"/>
              <a:gd name="connsiteY2" fmla="*/ 14477 h 1593850"/>
              <a:gd name="connsiteX3" fmla="*/ 1042047 w 1035050"/>
              <a:gd name="connsiteY3" fmla="*/ 14477 h 1593850"/>
              <a:gd name="connsiteX4" fmla="*/ 1042047 w 1035050"/>
              <a:gd name="connsiteY4" fmla="*/ 1600961 h 1593850"/>
              <a:gd name="connsiteX5" fmla="*/ 187083 w 1035050"/>
              <a:gd name="connsiteY5" fmla="*/ 1600961 h 1593850"/>
              <a:gd name="connsiteX6" fmla="*/ 15633 w 1035050"/>
              <a:gd name="connsiteY6" fmla="*/ 1429511 h 1593850"/>
              <a:gd name="connsiteX7" fmla="*/ 15633 w 1035050"/>
              <a:gd name="connsiteY7" fmla="*/ 1429511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35050" h="1593850">
                <a:moveTo>
                  <a:pt x="15633" y="1429511"/>
                </a:moveTo>
                <a:lnTo>
                  <a:pt x="15633" y="185927"/>
                </a:lnTo>
                <a:cubicBezTo>
                  <a:pt x="15633" y="91439"/>
                  <a:pt x="92595" y="14477"/>
                  <a:pt x="187083" y="14477"/>
                </a:cubicBezTo>
                <a:lnTo>
                  <a:pt x="1042047" y="14477"/>
                </a:lnTo>
                <a:lnTo>
                  <a:pt x="1042047" y="1600961"/>
                </a:lnTo>
                <a:lnTo>
                  <a:pt x="187083" y="1600961"/>
                </a:lnTo>
                <a:cubicBezTo>
                  <a:pt x="92595" y="1600961"/>
                  <a:pt x="15633" y="1524000"/>
                  <a:pt x="15633" y="1429511"/>
                </a:cubicBezTo>
                <a:lnTo>
                  <a:pt x="15633" y="1429511"/>
                </a:lnTo>
                <a:close/>
              </a:path>
            </a:pathLst>
          </a:custGeom>
          <a:solidFill>
            <a:srgbClr val="0000EB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4" name="Freeform 224"/>
          <p:cNvSpPr/>
          <p:nvPr/>
        </p:nvSpPr>
        <p:spPr>
          <a:xfrm>
            <a:off x="1758950" y="4476750"/>
            <a:ext cx="1035050" cy="1593850"/>
          </a:xfrm>
          <a:custGeom>
            <a:avLst/>
            <a:gdLst>
              <a:gd name="connsiteX0" fmla="*/ 15633 w 1035050"/>
              <a:gd name="connsiteY0" fmla="*/ 1431036 h 1593850"/>
              <a:gd name="connsiteX1" fmla="*/ 15633 w 1035050"/>
              <a:gd name="connsiteY1" fmla="*/ 187452 h 1593850"/>
              <a:gd name="connsiteX2" fmla="*/ 187083 w 1035050"/>
              <a:gd name="connsiteY2" fmla="*/ 16764 h 1593850"/>
              <a:gd name="connsiteX3" fmla="*/ 1041285 w 1035050"/>
              <a:gd name="connsiteY3" fmla="*/ 16764 h 1593850"/>
              <a:gd name="connsiteX4" fmla="*/ 1041285 w 1035050"/>
              <a:gd name="connsiteY4" fmla="*/ 1602486 h 1593850"/>
              <a:gd name="connsiteX5" fmla="*/ 187083 w 1035050"/>
              <a:gd name="connsiteY5" fmla="*/ 1602486 h 1593850"/>
              <a:gd name="connsiteX6" fmla="*/ 15633 w 1035050"/>
              <a:gd name="connsiteY6" fmla="*/ 1431036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5050" h="1593850">
                <a:moveTo>
                  <a:pt x="15633" y="1431036"/>
                </a:moveTo>
                <a:lnTo>
                  <a:pt x="15633" y="187452"/>
                </a:lnTo>
                <a:cubicBezTo>
                  <a:pt x="15633" y="92964"/>
                  <a:pt x="92595" y="16764"/>
                  <a:pt x="187083" y="16764"/>
                </a:cubicBezTo>
                <a:lnTo>
                  <a:pt x="1041285" y="16764"/>
                </a:lnTo>
                <a:lnTo>
                  <a:pt x="1041285" y="1602486"/>
                </a:lnTo>
                <a:lnTo>
                  <a:pt x="187083" y="1602486"/>
                </a:lnTo>
                <a:cubicBezTo>
                  <a:pt x="92595" y="1602486"/>
                  <a:pt x="15633" y="1525524"/>
                  <a:pt x="15633" y="1431036"/>
                </a:cubicBezTo>
                <a:close/>
              </a:path>
            </a:pathLst>
          </a:custGeom>
          <a:solidFill>
            <a:srgbClr val="F0F0F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5" name="Freeform 225"/>
          <p:cNvSpPr/>
          <p:nvPr/>
        </p:nvSpPr>
        <p:spPr>
          <a:xfrm>
            <a:off x="1758950" y="4476750"/>
            <a:ext cx="1035050" cy="1593850"/>
          </a:xfrm>
          <a:custGeom>
            <a:avLst/>
            <a:gdLst>
              <a:gd name="connsiteX0" fmla="*/ 15633 w 1035050"/>
              <a:gd name="connsiteY0" fmla="*/ 1431036 h 1593850"/>
              <a:gd name="connsiteX1" fmla="*/ 15633 w 1035050"/>
              <a:gd name="connsiteY1" fmla="*/ 187452 h 1593850"/>
              <a:gd name="connsiteX2" fmla="*/ 187083 w 1035050"/>
              <a:gd name="connsiteY2" fmla="*/ 16002 h 1593850"/>
              <a:gd name="connsiteX3" fmla="*/ 1042047 w 1035050"/>
              <a:gd name="connsiteY3" fmla="*/ 16002 h 1593850"/>
              <a:gd name="connsiteX4" fmla="*/ 1042047 w 1035050"/>
              <a:gd name="connsiteY4" fmla="*/ 1602486 h 1593850"/>
              <a:gd name="connsiteX5" fmla="*/ 187083 w 1035050"/>
              <a:gd name="connsiteY5" fmla="*/ 1602486 h 1593850"/>
              <a:gd name="connsiteX6" fmla="*/ 15633 w 1035050"/>
              <a:gd name="connsiteY6" fmla="*/ 1431036 h 1593850"/>
              <a:gd name="connsiteX7" fmla="*/ 15633 w 1035050"/>
              <a:gd name="connsiteY7" fmla="*/ 1431036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35050" h="1593850">
                <a:moveTo>
                  <a:pt x="15633" y="1431036"/>
                </a:moveTo>
                <a:lnTo>
                  <a:pt x="15633" y="187452"/>
                </a:lnTo>
                <a:cubicBezTo>
                  <a:pt x="15633" y="92964"/>
                  <a:pt x="92595" y="16002"/>
                  <a:pt x="187083" y="16002"/>
                </a:cubicBezTo>
                <a:lnTo>
                  <a:pt x="1042047" y="16002"/>
                </a:lnTo>
                <a:lnTo>
                  <a:pt x="1042047" y="1602486"/>
                </a:lnTo>
                <a:lnTo>
                  <a:pt x="187083" y="1602486"/>
                </a:lnTo>
                <a:cubicBezTo>
                  <a:pt x="92595" y="1602486"/>
                  <a:pt x="15633" y="1525524"/>
                  <a:pt x="15633" y="1431036"/>
                </a:cubicBezTo>
                <a:lnTo>
                  <a:pt x="15633" y="1431036"/>
                </a:lnTo>
                <a:close/>
              </a:path>
            </a:pathLst>
          </a:custGeom>
          <a:solidFill>
            <a:srgbClr val="0000FF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6" name="Freeform 226"/>
          <p:cNvSpPr/>
          <p:nvPr/>
        </p:nvSpPr>
        <p:spPr>
          <a:xfrm>
            <a:off x="4527550" y="2025650"/>
            <a:ext cx="1466850" cy="527050"/>
          </a:xfrm>
          <a:custGeom>
            <a:avLst/>
            <a:gdLst>
              <a:gd name="connsiteX0" fmla="*/ 95389 w 1466850"/>
              <a:gd name="connsiteY0" fmla="*/ 18795 h 527050"/>
              <a:gd name="connsiteX1" fmla="*/ 1393075 w 1466850"/>
              <a:gd name="connsiteY1" fmla="*/ 18795 h 527050"/>
              <a:gd name="connsiteX2" fmla="*/ 1478419 w 1466850"/>
              <a:gd name="connsiteY2" fmla="*/ 104139 h 527050"/>
              <a:gd name="connsiteX3" fmla="*/ 1478419 w 1466850"/>
              <a:gd name="connsiteY3" fmla="*/ 531622 h 527050"/>
              <a:gd name="connsiteX4" fmla="*/ 10045 w 1466850"/>
              <a:gd name="connsiteY4" fmla="*/ 531622 h 527050"/>
              <a:gd name="connsiteX5" fmla="*/ 10045 w 1466850"/>
              <a:gd name="connsiteY5" fmla="*/ 104139 h 527050"/>
              <a:gd name="connsiteX6" fmla="*/ 95389 w 1466850"/>
              <a:gd name="connsiteY6" fmla="*/ 18795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6850" h="527050">
                <a:moveTo>
                  <a:pt x="95389" y="18795"/>
                </a:moveTo>
                <a:lnTo>
                  <a:pt x="1393075" y="18795"/>
                </a:lnTo>
                <a:cubicBezTo>
                  <a:pt x="1440319" y="18795"/>
                  <a:pt x="1478419" y="56895"/>
                  <a:pt x="1478419" y="104139"/>
                </a:cubicBezTo>
                <a:lnTo>
                  <a:pt x="1478419" y="531622"/>
                </a:lnTo>
                <a:lnTo>
                  <a:pt x="10045" y="531622"/>
                </a:lnTo>
                <a:lnTo>
                  <a:pt x="10045" y="104139"/>
                </a:lnTo>
                <a:cubicBezTo>
                  <a:pt x="10045" y="56895"/>
                  <a:pt x="48145" y="18795"/>
                  <a:pt x="95389" y="18795"/>
                </a:cubicBezTo>
                <a:close/>
              </a:path>
            </a:pathLst>
          </a:custGeom>
          <a:solidFill>
            <a:srgbClr val="F0F0F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7" name="Freeform 227"/>
          <p:cNvSpPr/>
          <p:nvPr/>
        </p:nvSpPr>
        <p:spPr>
          <a:xfrm>
            <a:off x="4527550" y="2025650"/>
            <a:ext cx="1466850" cy="527050"/>
          </a:xfrm>
          <a:custGeom>
            <a:avLst/>
            <a:gdLst>
              <a:gd name="connsiteX0" fmla="*/ 95389 w 1466850"/>
              <a:gd name="connsiteY0" fmla="*/ 18795 h 527050"/>
              <a:gd name="connsiteX1" fmla="*/ 1393075 w 1466850"/>
              <a:gd name="connsiteY1" fmla="*/ 18795 h 527050"/>
              <a:gd name="connsiteX2" fmla="*/ 1478419 w 1466850"/>
              <a:gd name="connsiteY2" fmla="*/ 104139 h 527050"/>
              <a:gd name="connsiteX3" fmla="*/ 1478419 w 1466850"/>
              <a:gd name="connsiteY3" fmla="*/ 531622 h 527050"/>
              <a:gd name="connsiteX4" fmla="*/ 10045 w 1466850"/>
              <a:gd name="connsiteY4" fmla="*/ 531622 h 527050"/>
              <a:gd name="connsiteX5" fmla="*/ 10045 w 1466850"/>
              <a:gd name="connsiteY5" fmla="*/ 104139 h 527050"/>
              <a:gd name="connsiteX6" fmla="*/ 95389 w 1466850"/>
              <a:gd name="connsiteY6" fmla="*/ 18795 h 527050"/>
              <a:gd name="connsiteX7" fmla="*/ 95389 w 1466850"/>
              <a:gd name="connsiteY7" fmla="*/ 18795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66850" h="527050">
                <a:moveTo>
                  <a:pt x="95389" y="18795"/>
                </a:moveTo>
                <a:lnTo>
                  <a:pt x="1393075" y="18795"/>
                </a:lnTo>
                <a:cubicBezTo>
                  <a:pt x="1440319" y="18795"/>
                  <a:pt x="1478419" y="56895"/>
                  <a:pt x="1478419" y="104139"/>
                </a:cubicBezTo>
                <a:lnTo>
                  <a:pt x="1478419" y="531622"/>
                </a:lnTo>
                <a:lnTo>
                  <a:pt x="10045" y="531622"/>
                </a:lnTo>
                <a:lnTo>
                  <a:pt x="10045" y="104139"/>
                </a:lnTo>
                <a:cubicBezTo>
                  <a:pt x="10045" y="56895"/>
                  <a:pt x="48145" y="18795"/>
                  <a:pt x="95389" y="18795"/>
                </a:cubicBezTo>
                <a:lnTo>
                  <a:pt x="95389" y="18795"/>
                </a:lnTo>
                <a:close/>
              </a:path>
            </a:pathLst>
          </a:custGeom>
          <a:solidFill>
            <a:srgbClr val="00009F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8" name="Freeform 228"/>
          <p:cNvSpPr/>
          <p:nvPr/>
        </p:nvSpPr>
        <p:spPr>
          <a:xfrm>
            <a:off x="4527550" y="2647950"/>
            <a:ext cx="1466850" cy="1593850"/>
          </a:xfrm>
          <a:custGeom>
            <a:avLst/>
            <a:gdLst>
              <a:gd name="connsiteX0" fmla="*/ 10045 w 1466850"/>
              <a:gd name="connsiteY0" fmla="*/ 1600961 h 1593850"/>
              <a:gd name="connsiteX1" fmla="*/ 10045 w 1466850"/>
              <a:gd name="connsiteY1" fmla="*/ 14477 h 1593850"/>
              <a:gd name="connsiteX2" fmla="*/ 1478419 w 1466850"/>
              <a:gd name="connsiteY2" fmla="*/ 14477 h 1593850"/>
              <a:gd name="connsiteX3" fmla="*/ 1478419 w 1466850"/>
              <a:gd name="connsiteY3" fmla="*/ 1600961 h 1593850"/>
              <a:gd name="connsiteX4" fmla="*/ 10045 w 1466850"/>
              <a:gd name="connsiteY4" fmla="*/ 1600961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6850" h="1593850">
                <a:moveTo>
                  <a:pt x="10045" y="1600961"/>
                </a:moveTo>
                <a:lnTo>
                  <a:pt x="10045" y="14477"/>
                </a:lnTo>
                <a:lnTo>
                  <a:pt x="1478419" y="14477"/>
                </a:lnTo>
                <a:lnTo>
                  <a:pt x="1478419" y="1600961"/>
                </a:lnTo>
                <a:lnTo>
                  <a:pt x="10045" y="1600961"/>
                </a:lnTo>
                <a:close/>
              </a:path>
            </a:pathLst>
          </a:custGeom>
          <a:solidFill>
            <a:srgbClr val="0000FF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29" name="Freeform 229"/>
          <p:cNvSpPr/>
          <p:nvPr/>
        </p:nvSpPr>
        <p:spPr>
          <a:xfrm>
            <a:off x="2914650" y="4476750"/>
            <a:ext cx="1479550" cy="1593850"/>
          </a:xfrm>
          <a:custGeom>
            <a:avLst/>
            <a:gdLst>
              <a:gd name="connsiteX0" fmla="*/ 14363 w 1479550"/>
              <a:gd name="connsiteY0" fmla="*/ 1602486 h 1593850"/>
              <a:gd name="connsiteX1" fmla="*/ 14363 w 1479550"/>
              <a:gd name="connsiteY1" fmla="*/ 16764 h 1593850"/>
              <a:gd name="connsiteX2" fmla="*/ 1482737 w 1479550"/>
              <a:gd name="connsiteY2" fmla="*/ 16764 h 1593850"/>
              <a:gd name="connsiteX3" fmla="*/ 1482737 w 1479550"/>
              <a:gd name="connsiteY3" fmla="*/ 1602486 h 1593850"/>
              <a:gd name="connsiteX4" fmla="*/ 14363 w 1479550"/>
              <a:gd name="connsiteY4" fmla="*/ 1602486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79550" h="1593850">
                <a:moveTo>
                  <a:pt x="14363" y="1602486"/>
                </a:moveTo>
                <a:lnTo>
                  <a:pt x="14363" y="16764"/>
                </a:lnTo>
                <a:lnTo>
                  <a:pt x="1482737" y="16764"/>
                </a:lnTo>
                <a:lnTo>
                  <a:pt x="1482737" y="1602486"/>
                </a:lnTo>
                <a:lnTo>
                  <a:pt x="14363" y="1602486"/>
                </a:lnTo>
                <a:close/>
              </a:path>
            </a:pathLst>
          </a:custGeom>
          <a:solidFill>
            <a:srgbClr val="0000FF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0" name="Freeform 230"/>
          <p:cNvSpPr/>
          <p:nvPr/>
        </p:nvSpPr>
        <p:spPr>
          <a:xfrm>
            <a:off x="4527550" y="4476750"/>
            <a:ext cx="1466850" cy="1593850"/>
          </a:xfrm>
          <a:custGeom>
            <a:avLst/>
            <a:gdLst>
              <a:gd name="connsiteX0" fmla="*/ 10045 w 1466850"/>
              <a:gd name="connsiteY0" fmla="*/ 1602486 h 1593850"/>
              <a:gd name="connsiteX1" fmla="*/ 10045 w 1466850"/>
              <a:gd name="connsiteY1" fmla="*/ 16764 h 1593850"/>
              <a:gd name="connsiteX2" fmla="*/ 1478419 w 1466850"/>
              <a:gd name="connsiteY2" fmla="*/ 16764 h 1593850"/>
              <a:gd name="connsiteX3" fmla="*/ 1478419 w 1466850"/>
              <a:gd name="connsiteY3" fmla="*/ 1602486 h 1593850"/>
              <a:gd name="connsiteX4" fmla="*/ 10045 w 1466850"/>
              <a:gd name="connsiteY4" fmla="*/ 1602486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6850" h="1593850">
                <a:moveTo>
                  <a:pt x="10045" y="1602486"/>
                </a:moveTo>
                <a:lnTo>
                  <a:pt x="10045" y="16764"/>
                </a:lnTo>
                <a:lnTo>
                  <a:pt x="1478419" y="16764"/>
                </a:lnTo>
                <a:lnTo>
                  <a:pt x="1478419" y="1602486"/>
                </a:lnTo>
                <a:lnTo>
                  <a:pt x="10045" y="1602486"/>
                </a:lnTo>
                <a:close/>
              </a:path>
            </a:pathLst>
          </a:custGeom>
          <a:solidFill>
            <a:srgbClr val="0000EB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1" name="Freeform 231"/>
          <p:cNvSpPr/>
          <p:nvPr/>
        </p:nvSpPr>
        <p:spPr>
          <a:xfrm>
            <a:off x="2952750" y="4362450"/>
            <a:ext cx="4616450" cy="6350"/>
          </a:xfrm>
          <a:custGeom>
            <a:avLst/>
            <a:gdLst>
              <a:gd name="connsiteX0" fmla="*/ 11315 w 4616450"/>
              <a:gd name="connsiteY0" fmla="*/ 13716 h 6350"/>
              <a:gd name="connsiteX1" fmla="*/ 4626750 w 4616450"/>
              <a:gd name="connsiteY1" fmla="*/ 1371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16450" h="6350">
                <a:moveTo>
                  <a:pt x="11315" y="13716"/>
                </a:moveTo>
                <a:lnTo>
                  <a:pt x="4626750" y="13716"/>
                </a:lnTo>
              </a:path>
            </a:pathLst>
          </a:custGeom>
          <a:ln w="5232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2" name="Freeform 232"/>
          <p:cNvSpPr/>
          <p:nvPr/>
        </p:nvSpPr>
        <p:spPr>
          <a:xfrm>
            <a:off x="6076950" y="2025650"/>
            <a:ext cx="1466850" cy="527050"/>
          </a:xfrm>
          <a:custGeom>
            <a:avLst/>
            <a:gdLst>
              <a:gd name="connsiteX0" fmla="*/ 95897 w 1466850"/>
              <a:gd name="connsiteY0" fmla="*/ 18795 h 527050"/>
              <a:gd name="connsiteX1" fmla="*/ 1394345 w 1466850"/>
              <a:gd name="connsiteY1" fmla="*/ 18795 h 527050"/>
              <a:gd name="connsiteX2" fmla="*/ 1478927 w 1466850"/>
              <a:gd name="connsiteY2" fmla="*/ 104139 h 527050"/>
              <a:gd name="connsiteX3" fmla="*/ 1478927 w 1466850"/>
              <a:gd name="connsiteY3" fmla="*/ 531622 h 527050"/>
              <a:gd name="connsiteX4" fmla="*/ 10553 w 1466850"/>
              <a:gd name="connsiteY4" fmla="*/ 531622 h 527050"/>
              <a:gd name="connsiteX5" fmla="*/ 10553 w 1466850"/>
              <a:gd name="connsiteY5" fmla="*/ 104139 h 527050"/>
              <a:gd name="connsiteX6" fmla="*/ 95897 w 1466850"/>
              <a:gd name="connsiteY6" fmla="*/ 18795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66850" h="527050">
                <a:moveTo>
                  <a:pt x="95897" y="18795"/>
                </a:moveTo>
                <a:lnTo>
                  <a:pt x="1394345" y="18795"/>
                </a:lnTo>
                <a:cubicBezTo>
                  <a:pt x="1441589" y="18795"/>
                  <a:pt x="1478927" y="56895"/>
                  <a:pt x="1478927" y="104139"/>
                </a:cubicBezTo>
                <a:lnTo>
                  <a:pt x="1478927" y="531622"/>
                </a:lnTo>
                <a:lnTo>
                  <a:pt x="10553" y="531622"/>
                </a:lnTo>
                <a:lnTo>
                  <a:pt x="10553" y="104139"/>
                </a:lnTo>
                <a:cubicBezTo>
                  <a:pt x="10553" y="56895"/>
                  <a:pt x="48653" y="18795"/>
                  <a:pt x="95897" y="18795"/>
                </a:cubicBezTo>
                <a:close/>
              </a:path>
            </a:pathLst>
          </a:custGeom>
          <a:solidFill>
            <a:srgbClr val="F0F0F0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3" name="Freeform 233"/>
          <p:cNvSpPr/>
          <p:nvPr/>
        </p:nvSpPr>
        <p:spPr>
          <a:xfrm>
            <a:off x="6076950" y="2025650"/>
            <a:ext cx="1466850" cy="527050"/>
          </a:xfrm>
          <a:custGeom>
            <a:avLst/>
            <a:gdLst>
              <a:gd name="connsiteX0" fmla="*/ 95897 w 1466850"/>
              <a:gd name="connsiteY0" fmla="*/ 18795 h 527050"/>
              <a:gd name="connsiteX1" fmla="*/ 1394345 w 1466850"/>
              <a:gd name="connsiteY1" fmla="*/ 18795 h 527050"/>
              <a:gd name="connsiteX2" fmla="*/ 1478927 w 1466850"/>
              <a:gd name="connsiteY2" fmla="*/ 104139 h 527050"/>
              <a:gd name="connsiteX3" fmla="*/ 1478927 w 1466850"/>
              <a:gd name="connsiteY3" fmla="*/ 531622 h 527050"/>
              <a:gd name="connsiteX4" fmla="*/ 10553 w 1466850"/>
              <a:gd name="connsiteY4" fmla="*/ 531622 h 527050"/>
              <a:gd name="connsiteX5" fmla="*/ 10553 w 1466850"/>
              <a:gd name="connsiteY5" fmla="*/ 104139 h 527050"/>
              <a:gd name="connsiteX6" fmla="*/ 95897 w 1466850"/>
              <a:gd name="connsiteY6" fmla="*/ 18795 h 527050"/>
              <a:gd name="connsiteX7" fmla="*/ 95897 w 1466850"/>
              <a:gd name="connsiteY7" fmla="*/ 18795 h 52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66850" h="527050">
                <a:moveTo>
                  <a:pt x="95897" y="18795"/>
                </a:moveTo>
                <a:lnTo>
                  <a:pt x="1394345" y="18795"/>
                </a:lnTo>
                <a:cubicBezTo>
                  <a:pt x="1441589" y="18795"/>
                  <a:pt x="1478927" y="56895"/>
                  <a:pt x="1478927" y="104139"/>
                </a:cubicBezTo>
                <a:lnTo>
                  <a:pt x="1478927" y="531622"/>
                </a:lnTo>
                <a:lnTo>
                  <a:pt x="10553" y="531622"/>
                </a:lnTo>
                <a:lnTo>
                  <a:pt x="10553" y="104139"/>
                </a:lnTo>
                <a:cubicBezTo>
                  <a:pt x="10553" y="56895"/>
                  <a:pt x="48653" y="18795"/>
                  <a:pt x="95897" y="18795"/>
                </a:cubicBezTo>
                <a:lnTo>
                  <a:pt x="95897" y="18795"/>
                </a:lnTo>
                <a:close/>
              </a:path>
            </a:pathLst>
          </a:custGeom>
          <a:solidFill>
            <a:srgbClr val="0000FF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4" name="Freeform 234"/>
          <p:cNvSpPr/>
          <p:nvPr/>
        </p:nvSpPr>
        <p:spPr>
          <a:xfrm>
            <a:off x="6076950" y="2647950"/>
            <a:ext cx="1466850" cy="1593850"/>
          </a:xfrm>
          <a:custGeom>
            <a:avLst/>
            <a:gdLst>
              <a:gd name="connsiteX0" fmla="*/ 10553 w 1466850"/>
              <a:gd name="connsiteY0" fmla="*/ 1600961 h 1593850"/>
              <a:gd name="connsiteX1" fmla="*/ 10553 w 1466850"/>
              <a:gd name="connsiteY1" fmla="*/ 14477 h 1593850"/>
              <a:gd name="connsiteX2" fmla="*/ 1478927 w 1466850"/>
              <a:gd name="connsiteY2" fmla="*/ 14477 h 1593850"/>
              <a:gd name="connsiteX3" fmla="*/ 1478927 w 1466850"/>
              <a:gd name="connsiteY3" fmla="*/ 1600961 h 1593850"/>
              <a:gd name="connsiteX4" fmla="*/ 10553 w 1466850"/>
              <a:gd name="connsiteY4" fmla="*/ 1600961 h 159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66850" h="1593850">
                <a:moveTo>
                  <a:pt x="10553" y="1600961"/>
                </a:moveTo>
                <a:lnTo>
                  <a:pt x="10553" y="14477"/>
                </a:lnTo>
                <a:lnTo>
                  <a:pt x="1478927" y="14477"/>
                </a:lnTo>
                <a:lnTo>
                  <a:pt x="1478927" y="1600961"/>
                </a:lnTo>
                <a:lnTo>
                  <a:pt x="10553" y="1600961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1341">
            <a:solidFill>
              <a:srgbClr val="3D4242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5" name="Freeform 235"/>
          <p:cNvSpPr/>
          <p:nvPr/>
        </p:nvSpPr>
        <p:spPr>
          <a:xfrm>
            <a:off x="2940050" y="3752850"/>
            <a:ext cx="1441450" cy="463550"/>
          </a:xfrm>
          <a:custGeom>
            <a:avLst/>
            <a:gdLst>
              <a:gd name="connsiteX0" fmla="*/ 12585 w 1441450"/>
              <a:gd name="connsiteY0" fmla="*/ 472440 h 463550"/>
              <a:gd name="connsiteX1" fmla="*/ 12585 w 1441450"/>
              <a:gd name="connsiteY1" fmla="*/ 17526 h 463550"/>
              <a:gd name="connsiteX2" fmla="*/ 1445907 w 1441450"/>
              <a:gd name="connsiteY2" fmla="*/ 17526 h 463550"/>
              <a:gd name="connsiteX3" fmla="*/ 1445907 w 1441450"/>
              <a:gd name="connsiteY3" fmla="*/ 472440 h 463550"/>
              <a:gd name="connsiteX4" fmla="*/ 12585 w 1441450"/>
              <a:gd name="connsiteY4" fmla="*/ 472440 h 46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1450" h="463550">
                <a:moveTo>
                  <a:pt x="12585" y="472440"/>
                </a:moveTo>
                <a:lnTo>
                  <a:pt x="12585" y="17526"/>
                </a:lnTo>
                <a:lnTo>
                  <a:pt x="1445907" y="17526"/>
                </a:lnTo>
                <a:lnTo>
                  <a:pt x="1445907" y="472440"/>
                </a:lnTo>
                <a:lnTo>
                  <a:pt x="12585" y="472440"/>
                </a:lnTo>
                <a:close/>
              </a:path>
            </a:pathLst>
          </a:custGeom>
          <a:solidFill>
            <a:srgbClr val="FEFEFE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6" name="Freeform 236"/>
          <p:cNvSpPr/>
          <p:nvPr/>
        </p:nvSpPr>
        <p:spPr>
          <a:xfrm>
            <a:off x="2940050" y="3752850"/>
            <a:ext cx="57150" cy="6350"/>
          </a:xfrm>
          <a:custGeom>
            <a:avLst/>
            <a:gdLst>
              <a:gd name="connsiteX0" fmla="*/ 12585 w 57150"/>
              <a:gd name="connsiteY0" fmla="*/ 17526 h 6350"/>
              <a:gd name="connsiteX1" fmla="*/ 59067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2585" y="17526"/>
                </a:moveTo>
                <a:lnTo>
                  <a:pt x="59067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7" name="Freeform 237"/>
          <p:cNvSpPr/>
          <p:nvPr/>
        </p:nvSpPr>
        <p:spPr>
          <a:xfrm>
            <a:off x="3016250" y="3752850"/>
            <a:ext cx="57150" cy="6350"/>
          </a:xfrm>
          <a:custGeom>
            <a:avLst/>
            <a:gdLst>
              <a:gd name="connsiteX0" fmla="*/ 17157 w 57150"/>
              <a:gd name="connsiteY0" fmla="*/ 17526 h 6350"/>
              <a:gd name="connsiteX1" fmla="*/ 63639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7157" y="17526"/>
                </a:moveTo>
                <a:lnTo>
                  <a:pt x="63639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8" name="Freeform 238"/>
          <p:cNvSpPr/>
          <p:nvPr/>
        </p:nvSpPr>
        <p:spPr>
          <a:xfrm>
            <a:off x="3105150" y="3752850"/>
            <a:ext cx="44450" cy="6350"/>
          </a:xfrm>
          <a:custGeom>
            <a:avLst/>
            <a:gdLst>
              <a:gd name="connsiteX0" fmla="*/ 9791 w 44450"/>
              <a:gd name="connsiteY0" fmla="*/ 17526 h 6350"/>
              <a:gd name="connsiteX1" fmla="*/ 57035 w 444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9791" y="17526"/>
                </a:moveTo>
                <a:lnTo>
                  <a:pt x="57035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39" name="Freeform 239"/>
          <p:cNvSpPr/>
          <p:nvPr/>
        </p:nvSpPr>
        <p:spPr>
          <a:xfrm>
            <a:off x="3181350" y="3752850"/>
            <a:ext cx="57150" cy="6350"/>
          </a:xfrm>
          <a:custGeom>
            <a:avLst/>
            <a:gdLst>
              <a:gd name="connsiteX0" fmla="*/ 15887 w 57150"/>
              <a:gd name="connsiteY0" fmla="*/ 17526 h 6350"/>
              <a:gd name="connsiteX1" fmla="*/ 62369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5887" y="17526"/>
                </a:moveTo>
                <a:lnTo>
                  <a:pt x="62369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0" name="Freeform 240"/>
          <p:cNvSpPr/>
          <p:nvPr/>
        </p:nvSpPr>
        <p:spPr>
          <a:xfrm>
            <a:off x="3270250" y="3752850"/>
            <a:ext cx="44450" cy="6350"/>
          </a:xfrm>
          <a:custGeom>
            <a:avLst/>
            <a:gdLst>
              <a:gd name="connsiteX0" fmla="*/ 8521 w 44450"/>
              <a:gd name="connsiteY0" fmla="*/ 17526 h 6350"/>
              <a:gd name="connsiteX1" fmla="*/ 54241 w 444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8521" y="17526"/>
                </a:moveTo>
                <a:lnTo>
                  <a:pt x="54241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1" name="Freeform 241"/>
          <p:cNvSpPr/>
          <p:nvPr/>
        </p:nvSpPr>
        <p:spPr>
          <a:xfrm>
            <a:off x="3346450" y="3752850"/>
            <a:ext cx="57150" cy="6350"/>
          </a:xfrm>
          <a:custGeom>
            <a:avLst/>
            <a:gdLst>
              <a:gd name="connsiteX0" fmla="*/ 13093 w 57150"/>
              <a:gd name="connsiteY0" fmla="*/ 17526 h 6350"/>
              <a:gd name="connsiteX1" fmla="*/ 60337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3093" y="17526"/>
                </a:moveTo>
                <a:lnTo>
                  <a:pt x="60337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2" name="Freeform 242"/>
          <p:cNvSpPr/>
          <p:nvPr/>
        </p:nvSpPr>
        <p:spPr>
          <a:xfrm>
            <a:off x="3435350" y="3752850"/>
            <a:ext cx="44450" cy="6350"/>
          </a:xfrm>
          <a:custGeom>
            <a:avLst/>
            <a:gdLst>
              <a:gd name="connsiteX0" fmla="*/ 6489 w 44450"/>
              <a:gd name="connsiteY0" fmla="*/ 17526 h 6350"/>
              <a:gd name="connsiteX1" fmla="*/ 52971 w 444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6489" y="17526"/>
                </a:moveTo>
                <a:lnTo>
                  <a:pt x="52971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3" name="Freeform 243"/>
          <p:cNvSpPr/>
          <p:nvPr/>
        </p:nvSpPr>
        <p:spPr>
          <a:xfrm>
            <a:off x="3511550" y="3752850"/>
            <a:ext cx="57150" cy="6350"/>
          </a:xfrm>
          <a:custGeom>
            <a:avLst/>
            <a:gdLst>
              <a:gd name="connsiteX0" fmla="*/ 11823 w 57150"/>
              <a:gd name="connsiteY0" fmla="*/ 17526 h 6350"/>
              <a:gd name="connsiteX1" fmla="*/ 58305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1823" y="17526"/>
                </a:moveTo>
                <a:lnTo>
                  <a:pt x="58305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4" name="Freeform 244"/>
          <p:cNvSpPr/>
          <p:nvPr/>
        </p:nvSpPr>
        <p:spPr>
          <a:xfrm>
            <a:off x="3587750" y="3752850"/>
            <a:ext cx="57150" cy="6350"/>
          </a:xfrm>
          <a:custGeom>
            <a:avLst/>
            <a:gdLst>
              <a:gd name="connsiteX0" fmla="*/ 17157 w 57150"/>
              <a:gd name="connsiteY0" fmla="*/ 17526 h 6350"/>
              <a:gd name="connsiteX1" fmla="*/ 64401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7157" y="17526"/>
                </a:moveTo>
                <a:lnTo>
                  <a:pt x="64401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5" name="Freeform 245"/>
          <p:cNvSpPr/>
          <p:nvPr/>
        </p:nvSpPr>
        <p:spPr>
          <a:xfrm>
            <a:off x="3676650" y="3752850"/>
            <a:ext cx="44450" cy="6350"/>
          </a:xfrm>
          <a:custGeom>
            <a:avLst/>
            <a:gdLst>
              <a:gd name="connsiteX0" fmla="*/ 9792 w 44450"/>
              <a:gd name="connsiteY0" fmla="*/ 17526 h 6350"/>
              <a:gd name="connsiteX1" fmla="*/ 56274 w 444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9792" y="17526"/>
                </a:moveTo>
                <a:lnTo>
                  <a:pt x="56274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6" name="Freeform 246"/>
          <p:cNvSpPr/>
          <p:nvPr/>
        </p:nvSpPr>
        <p:spPr>
          <a:xfrm>
            <a:off x="3752850" y="3752850"/>
            <a:ext cx="57150" cy="6350"/>
          </a:xfrm>
          <a:custGeom>
            <a:avLst/>
            <a:gdLst>
              <a:gd name="connsiteX0" fmla="*/ 15126 w 57150"/>
              <a:gd name="connsiteY0" fmla="*/ 17526 h 6350"/>
              <a:gd name="connsiteX1" fmla="*/ 61608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5126" y="17526"/>
                </a:moveTo>
                <a:lnTo>
                  <a:pt x="61608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7" name="Freeform 247"/>
          <p:cNvSpPr/>
          <p:nvPr/>
        </p:nvSpPr>
        <p:spPr>
          <a:xfrm>
            <a:off x="3841750" y="3752850"/>
            <a:ext cx="44450" cy="6350"/>
          </a:xfrm>
          <a:custGeom>
            <a:avLst/>
            <a:gdLst>
              <a:gd name="connsiteX0" fmla="*/ 7760 w 44450"/>
              <a:gd name="connsiteY0" fmla="*/ 17526 h 6350"/>
              <a:gd name="connsiteX1" fmla="*/ 55004 w 444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7760" y="17526"/>
                </a:moveTo>
                <a:lnTo>
                  <a:pt x="55004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8" name="Freeform 248"/>
          <p:cNvSpPr/>
          <p:nvPr/>
        </p:nvSpPr>
        <p:spPr>
          <a:xfrm>
            <a:off x="3917950" y="3752850"/>
            <a:ext cx="57150" cy="6350"/>
          </a:xfrm>
          <a:custGeom>
            <a:avLst/>
            <a:gdLst>
              <a:gd name="connsiteX0" fmla="*/ 13856 w 57150"/>
              <a:gd name="connsiteY0" fmla="*/ 17526 h 6350"/>
              <a:gd name="connsiteX1" fmla="*/ 59576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3856" y="17526"/>
                </a:moveTo>
                <a:lnTo>
                  <a:pt x="59576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49" name="Freeform 249"/>
          <p:cNvSpPr/>
          <p:nvPr/>
        </p:nvSpPr>
        <p:spPr>
          <a:xfrm>
            <a:off x="3994150" y="3752850"/>
            <a:ext cx="57150" cy="6350"/>
          </a:xfrm>
          <a:custGeom>
            <a:avLst/>
            <a:gdLst>
              <a:gd name="connsiteX0" fmla="*/ 18428 w 57150"/>
              <a:gd name="connsiteY0" fmla="*/ 17526 h 6350"/>
              <a:gd name="connsiteX1" fmla="*/ 64910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8428" y="17526"/>
                </a:moveTo>
                <a:lnTo>
                  <a:pt x="64910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0" name="Freeform 250"/>
          <p:cNvSpPr/>
          <p:nvPr/>
        </p:nvSpPr>
        <p:spPr>
          <a:xfrm>
            <a:off x="4083050" y="3752850"/>
            <a:ext cx="57150" cy="6350"/>
          </a:xfrm>
          <a:custGeom>
            <a:avLst/>
            <a:gdLst>
              <a:gd name="connsiteX0" fmla="*/ 11062 w 57150"/>
              <a:gd name="connsiteY0" fmla="*/ 17526 h 6350"/>
              <a:gd name="connsiteX1" fmla="*/ 58306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1062" y="17526"/>
                </a:moveTo>
                <a:lnTo>
                  <a:pt x="58306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1" name="Freeform 251"/>
          <p:cNvSpPr/>
          <p:nvPr/>
        </p:nvSpPr>
        <p:spPr>
          <a:xfrm>
            <a:off x="4159250" y="3752850"/>
            <a:ext cx="57150" cy="6350"/>
          </a:xfrm>
          <a:custGeom>
            <a:avLst/>
            <a:gdLst>
              <a:gd name="connsiteX0" fmla="*/ 17158 w 57150"/>
              <a:gd name="connsiteY0" fmla="*/ 17526 h 6350"/>
              <a:gd name="connsiteX1" fmla="*/ 63640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7158" y="17526"/>
                </a:moveTo>
                <a:lnTo>
                  <a:pt x="63640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2" name="Freeform 252"/>
          <p:cNvSpPr/>
          <p:nvPr/>
        </p:nvSpPr>
        <p:spPr>
          <a:xfrm>
            <a:off x="4248150" y="3752850"/>
            <a:ext cx="44450" cy="6350"/>
          </a:xfrm>
          <a:custGeom>
            <a:avLst/>
            <a:gdLst>
              <a:gd name="connsiteX0" fmla="*/ 9793 w 44450"/>
              <a:gd name="connsiteY0" fmla="*/ 17526 h 6350"/>
              <a:gd name="connsiteX1" fmla="*/ 55512 w 444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9793" y="17526"/>
                </a:moveTo>
                <a:lnTo>
                  <a:pt x="55512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3" name="Freeform 253"/>
          <p:cNvSpPr/>
          <p:nvPr/>
        </p:nvSpPr>
        <p:spPr>
          <a:xfrm>
            <a:off x="4324350" y="3752850"/>
            <a:ext cx="57150" cy="6350"/>
          </a:xfrm>
          <a:custGeom>
            <a:avLst/>
            <a:gdLst>
              <a:gd name="connsiteX0" fmla="*/ 14365 w 57150"/>
              <a:gd name="connsiteY0" fmla="*/ 17526 h 6350"/>
              <a:gd name="connsiteX1" fmla="*/ 61609 w 57150"/>
              <a:gd name="connsiteY1" fmla="*/ 17526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14365" y="17526"/>
                </a:moveTo>
                <a:lnTo>
                  <a:pt x="61609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4" name="Freeform 254"/>
          <p:cNvSpPr/>
          <p:nvPr/>
        </p:nvSpPr>
        <p:spPr>
          <a:xfrm>
            <a:off x="4375150" y="3790950"/>
            <a:ext cx="6350" cy="57150"/>
          </a:xfrm>
          <a:custGeom>
            <a:avLst/>
            <a:gdLst>
              <a:gd name="connsiteX0" fmla="*/ 10808 w 6350"/>
              <a:gd name="connsiteY0" fmla="*/ 14478 h 57150"/>
              <a:gd name="connsiteX1" fmla="*/ 10808 w 6350"/>
              <a:gd name="connsiteY1" fmla="*/ 60960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57150">
                <a:moveTo>
                  <a:pt x="10808" y="14478"/>
                </a:moveTo>
                <a:lnTo>
                  <a:pt x="10808" y="6096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5" name="Freeform 255"/>
          <p:cNvSpPr/>
          <p:nvPr/>
        </p:nvSpPr>
        <p:spPr>
          <a:xfrm>
            <a:off x="4375150" y="3879850"/>
            <a:ext cx="6350" cy="44450"/>
          </a:xfrm>
          <a:custGeom>
            <a:avLst/>
            <a:gdLst>
              <a:gd name="connsiteX0" fmla="*/ 10808 w 6350"/>
              <a:gd name="connsiteY0" fmla="*/ 7112 h 44450"/>
              <a:gd name="connsiteX1" fmla="*/ 10808 w 6350"/>
              <a:gd name="connsiteY1" fmla="*/ 54356 h 4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44450">
                <a:moveTo>
                  <a:pt x="10808" y="7112"/>
                </a:moveTo>
                <a:lnTo>
                  <a:pt x="10808" y="5435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6" name="Freeform 256"/>
          <p:cNvSpPr/>
          <p:nvPr/>
        </p:nvSpPr>
        <p:spPr>
          <a:xfrm>
            <a:off x="4375150" y="3956050"/>
            <a:ext cx="6350" cy="57150"/>
          </a:xfrm>
          <a:custGeom>
            <a:avLst/>
            <a:gdLst>
              <a:gd name="connsiteX0" fmla="*/ 10808 w 6350"/>
              <a:gd name="connsiteY0" fmla="*/ 12446 h 57150"/>
              <a:gd name="connsiteX1" fmla="*/ 10808 w 6350"/>
              <a:gd name="connsiteY1" fmla="*/ 58928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57150">
                <a:moveTo>
                  <a:pt x="10808" y="12446"/>
                </a:moveTo>
                <a:lnTo>
                  <a:pt x="10808" y="58928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7" name="Freeform 257"/>
          <p:cNvSpPr/>
          <p:nvPr/>
        </p:nvSpPr>
        <p:spPr>
          <a:xfrm>
            <a:off x="4375150" y="4032250"/>
            <a:ext cx="6350" cy="57150"/>
          </a:xfrm>
          <a:custGeom>
            <a:avLst/>
            <a:gdLst>
              <a:gd name="connsiteX0" fmla="*/ 10808 w 6350"/>
              <a:gd name="connsiteY0" fmla="*/ 17780 h 57150"/>
              <a:gd name="connsiteX1" fmla="*/ 10808 w 6350"/>
              <a:gd name="connsiteY1" fmla="*/ 64262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57150">
                <a:moveTo>
                  <a:pt x="10808" y="17780"/>
                </a:moveTo>
                <a:lnTo>
                  <a:pt x="10808" y="64262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8" name="Freeform 258"/>
          <p:cNvSpPr/>
          <p:nvPr/>
        </p:nvSpPr>
        <p:spPr>
          <a:xfrm>
            <a:off x="4375150" y="4121150"/>
            <a:ext cx="6350" cy="57150"/>
          </a:xfrm>
          <a:custGeom>
            <a:avLst/>
            <a:gdLst>
              <a:gd name="connsiteX0" fmla="*/ 10808 w 6350"/>
              <a:gd name="connsiteY0" fmla="*/ 10414 h 57150"/>
              <a:gd name="connsiteX1" fmla="*/ 10808 w 6350"/>
              <a:gd name="connsiteY1" fmla="*/ 57658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57150">
                <a:moveTo>
                  <a:pt x="10808" y="10414"/>
                </a:moveTo>
                <a:lnTo>
                  <a:pt x="10808" y="57658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59" name="Freeform 259"/>
          <p:cNvSpPr/>
          <p:nvPr/>
        </p:nvSpPr>
        <p:spPr>
          <a:xfrm>
            <a:off x="4337050" y="4197350"/>
            <a:ext cx="44450" cy="19050"/>
          </a:xfrm>
          <a:custGeom>
            <a:avLst/>
            <a:gdLst>
              <a:gd name="connsiteX0" fmla="*/ 48908 w 44450"/>
              <a:gd name="connsiteY0" fmla="*/ 16511 h 19050"/>
              <a:gd name="connsiteX1" fmla="*/ 48908 w 44450"/>
              <a:gd name="connsiteY1" fmla="*/ 27940 h 19050"/>
              <a:gd name="connsiteX2" fmla="*/ 13856 w 44450"/>
              <a:gd name="connsiteY2" fmla="*/ 27940 h 19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50" h="19050">
                <a:moveTo>
                  <a:pt x="48908" y="16511"/>
                </a:moveTo>
                <a:lnTo>
                  <a:pt x="48908" y="27940"/>
                </a:lnTo>
                <a:lnTo>
                  <a:pt x="13856" y="279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0" name="Freeform 260"/>
          <p:cNvSpPr/>
          <p:nvPr/>
        </p:nvSpPr>
        <p:spPr>
          <a:xfrm>
            <a:off x="4260850" y="4210050"/>
            <a:ext cx="44450" cy="6350"/>
          </a:xfrm>
          <a:custGeom>
            <a:avLst/>
            <a:gdLst>
              <a:gd name="connsiteX0" fmla="*/ 55004 w 44450"/>
              <a:gd name="connsiteY0" fmla="*/ 15240 h 6350"/>
              <a:gd name="connsiteX1" fmla="*/ 7760 w 444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55004" y="15240"/>
                </a:moveTo>
                <a:lnTo>
                  <a:pt x="7760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1" name="Freeform 261"/>
          <p:cNvSpPr/>
          <p:nvPr/>
        </p:nvSpPr>
        <p:spPr>
          <a:xfrm>
            <a:off x="4171950" y="4210050"/>
            <a:ext cx="57150" cy="6350"/>
          </a:xfrm>
          <a:custGeom>
            <a:avLst/>
            <a:gdLst>
              <a:gd name="connsiteX0" fmla="*/ 62370 w 57150"/>
              <a:gd name="connsiteY0" fmla="*/ 15240 h 6350"/>
              <a:gd name="connsiteX1" fmla="*/ 15888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62370" y="15240"/>
                </a:moveTo>
                <a:lnTo>
                  <a:pt x="15888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2" name="Freeform 262"/>
          <p:cNvSpPr/>
          <p:nvPr/>
        </p:nvSpPr>
        <p:spPr>
          <a:xfrm>
            <a:off x="4095750" y="4210050"/>
            <a:ext cx="44450" cy="6350"/>
          </a:xfrm>
          <a:custGeom>
            <a:avLst/>
            <a:gdLst>
              <a:gd name="connsiteX0" fmla="*/ 57036 w 44450"/>
              <a:gd name="connsiteY0" fmla="*/ 15240 h 6350"/>
              <a:gd name="connsiteX1" fmla="*/ 10554 w 444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57036" y="15240"/>
                </a:moveTo>
                <a:lnTo>
                  <a:pt x="10554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3" name="Freeform 263"/>
          <p:cNvSpPr/>
          <p:nvPr/>
        </p:nvSpPr>
        <p:spPr>
          <a:xfrm>
            <a:off x="4006850" y="4210050"/>
            <a:ext cx="57150" cy="6350"/>
          </a:xfrm>
          <a:custGeom>
            <a:avLst/>
            <a:gdLst>
              <a:gd name="connsiteX0" fmla="*/ 64402 w 57150"/>
              <a:gd name="connsiteY0" fmla="*/ 15240 h 6350"/>
              <a:gd name="connsiteX1" fmla="*/ 17158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64402" y="15240"/>
                </a:moveTo>
                <a:lnTo>
                  <a:pt x="17158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4" name="Freeform 264"/>
          <p:cNvSpPr/>
          <p:nvPr/>
        </p:nvSpPr>
        <p:spPr>
          <a:xfrm>
            <a:off x="3930650" y="4210050"/>
            <a:ext cx="57150" cy="6350"/>
          </a:xfrm>
          <a:custGeom>
            <a:avLst/>
            <a:gdLst>
              <a:gd name="connsiteX0" fmla="*/ 58306 w 57150"/>
              <a:gd name="connsiteY0" fmla="*/ 15240 h 6350"/>
              <a:gd name="connsiteX1" fmla="*/ 12586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58306" y="15240"/>
                </a:moveTo>
                <a:lnTo>
                  <a:pt x="12586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5" name="Freeform 265"/>
          <p:cNvSpPr/>
          <p:nvPr/>
        </p:nvSpPr>
        <p:spPr>
          <a:xfrm>
            <a:off x="3854450" y="4210050"/>
            <a:ext cx="44450" cy="6350"/>
          </a:xfrm>
          <a:custGeom>
            <a:avLst/>
            <a:gdLst>
              <a:gd name="connsiteX0" fmla="*/ 53734 w 44450"/>
              <a:gd name="connsiteY0" fmla="*/ 15240 h 6350"/>
              <a:gd name="connsiteX1" fmla="*/ 7252 w 444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53734" y="15240"/>
                </a:moveTo>
                <a:lnTo>
                  <a:pt x="7252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6" name="Freeform 266"/>
          <p:cNvSpPr/>
          <p:nvPr/>
        </p:nvSpPr>
        <p:spPr>
          <a:xfrm>
            <a:off x="3765550" y="4210050"/>
            <a:ext cx="57150" cy="6350"/>
          </a:xfrm>
          <a:custGeom>
            <a:avLst/>
            <a:gdLst>
              <a:gd name="connsiteX0" fmla="*/ 61100 w 57150"/>
              <a:gd name="connsiteY0" fmla="*/ 15240 h 6350"/>
              <a:gd name="connsiteX1" fmla="*/ 13856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61100" y="15240"/>
                </a:moveTo>
                <a:lnTo>
                  <a:pt x="13856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7" name="Freeform 267"/>
          <p:cNvSpPr/>
          <p:nvPr/>
        </p:nvSpPr>
        <p:spPr>
          <a:xfrm>
            <a:off x="3689350" y="4210050"/>
            <a:ext cx="44450" cy="6350"/>
          </a:xfrm>
          <a:custGeom>
            <a:avLst/>
            <a:gdLst>
              <a:gd name="connsiteX0" fmla="*/ 55004 w 44450"/>
              <a:gd name="connsiteY0" fmla="*/ 15240 h 6350"/>
              <a:gd name="connsiteX1" fmla="*/ 8521 w 444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55004" y="15240"/>
                </a:moveTo>
                <a:lnTo>
                  <a:pt x="8521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8" name="Freeform 268"/>
          <p:cNvSpPr/>
          <p:nvPr/>
        </p:nvSpPr>
        <p:spPr>
          <a:xfrm>
            <a:off x="3600450" y="4210050"/>
            <a:ext cx="57150" cy="6350"/>
          </a:xfrm>
          <a:custGeom>
            <a:avLst/>
            <a:gdLst>
              <a:gd name="connsiteX0" fmla="*/ 62369 w 57150"/>
              <a:gd name="connsiteY0" fmla="*/ 15240 h 6350"/>
              <a:gd name="connsiteX1" fmla="*/ 16649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62369" y="15240"/>
                </a:moveTo>
                <a:lnTo>
                  <a:pt x="16649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69" name="Freeform 269"/>
          <p:cNvSpPr/>
          <p:nvPr/>
        </p:nvSpPr>
        <p:spPr>
          <a:xfrm>
            <a:off x="3524250" y="4210050"/>
            <a:ext cx="57150" cy="6350"/>
          </a:xfrm>
          <a:custGeom>
            <a:avLst/>
            <a:gdLst>
              <a:gd name="connsiteX0" fmla="*/ 57798 w 57150"/>
              <a:gd name="connsiteY0" fmla="*/ 15240 h 6350"/>
              <a:gd name="connsiteX1" fmla="*/ 10554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57798" y="15240"/>
                </a:moveTo>
                <a:lnTo>
                  <a:pt x="10554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0" name="Freeform 270"/>
          <p:cNvSpPr/>
          <p:nvPr/>
        </p:nvSpPr>
        <p:spPr>
          <a:xfrm>
            <a:off x="3435350" y="4210050"/>
            <a:ext cx="57150" cy="6350"/>
          </a:xfrm>
          <a:custGeom>
            <a:avLst/>
            <a:gdLst>
              <a:gd name="connsiteX0" fmla="*/ 64401 w 57150"/>
              <a:gd name="connsiteY0" fmla="*/ 15240 h 6350"/>
              <a:gd name="connsiteX1" fmla="*/ 17919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64401" y="15240"/>
                </a:moveTo>
                <a:lnTo>
                  <a:pt x="17919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1" name="Freeform 271"/>
          <p:cNvSpPr/>
          <p:nvPr/>
        </p:nvSpPr>
        <p:spPr>
          <a:xfrm>
            <a:off x="3359150" y="4210050"/>
            <a:ext cx="57150" cy="6350"/>
          </a:xfrm>
          <a:custGeom>
            <a:avLst/>
            <a:gdLst>
              <a:gd name="connsiteX0" fmla="*/ 59067 w 57150"/>
              <a:gd name="connsiteY0" fmla="*/ 15240 h 6350"/>
              <a:gd name="connsiteX1" fmla="*/ 12585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59067" y="15240"/>
                </a:moveTo>
                <a:lnTo>
                  <a:pt x="12585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2" name="Freeform 272"/>
          <p:cNvSpPr/>
          <p:nvPr/>
        </p:nvSpPr>
        <p:spPr>
          <a:xfrm>
            <a:off x="3282950" y="4210050"/>
            <a:ext cx="44450" cy="6350"/>
          </a:xfrm>
          <a:custGeom>
            <a:avLst/>
            <a:gdLst>
              <a:gd name="connsiteX0" fmla="*/ 54495 w 44450"/>
              <a:gd name="connsiteY0" fmla="*/ 15240 h 6350"/>
              <a:gd name="connsiteX1" fmla="*/ 7251 w 444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54495" y="15240"/>
                </a:moveTo>
                <a:lnTo>
                  <a:pt x="7251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3" name="Freeform 273"/>
          <p:cNvSpPr/>
          <p:nvPr/>
        </p:nvSpPr>
        <p:spPr>
          <a:xfrm>
            <a:off x="3194050" y="4210050"/>
            <a:ext cx="57150" cy="6350"/>
          </a:xfrm>
          <a:custGeom>
            <a:avLst/>
            <a:gdLst>
              <a:gd name="connsiteX0" fmla="*/ 61099 w 57150"/>
              <a:gd name="connsiteY0" fmla="*/ 15240 h 6350"/>
              <a:gd name="connsiteX1" fmla="*/ 14617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61099" y="15240"/>
                </a:moveTo>
                <a:lnTo>
                  <a:pt x="14617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4" name="Freeform 274"/>
          <p:cNvSpPr/>
          <p:nvPr/>
        </p:nvSpPr>
        <p:spPr>
          <a:xfrm>
            <a:off x="3117850" y="4210050"/>
            <a:ext cx="44450" cy="6350"/>
          </a:xfrm>
          <a:custGeom>
            <a:avLst/>
            <a:gdLst>
              <a:gd name="connsiteX0" fmla="*/ 55765 w 44450"/>
              <a:gd name="connsiteY0" fmla="*/ 15240 h 6350"/>
              <a:gd name="connsiteX1" fmla="*/ 9283 w 444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55765" y="15240"/>
                </a:moveTo>
                <a:lnTo>
                  <a:pt x="9283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5" name="Freeform 275"/>
          <p:cNvSpPr/>
          <p:nvPr/>
        </p:nvSpPr>
        <p:spPr>
          <a:xfrm>
            <a:off x="3028950" y="4210050"/>
            <a:ext cx="57150" cy="6350"/>
          </a:xfrm>
          <a:custGeom>
            <a:avLst/>
            <a:gdLst>
              <a:gd name="connsiteX0" fmla="*/ 63131 w 57150"/>
              <a:gd name="connsiteY0" fmla="*/ 15240 h 6350"/>
              <a:gd name="connsiteX1" fmla="*/ 15887 w 571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7150" h="6350">
                <a:moveTo>
                  <a:pt x="63131" y="15240"/>
                </a:moveTo>
                <a:lnTo>
                  <a:pt x="15887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6" name="Freeform 276"/>
          <p:cNvSpPr/>
          <p:nvPr/>
        </p:nvSpPr>
        <p:spPr>
          <a:xfrm>
            <a:off x="2952750" y="4210050"/>
            <a:ext cx="44450" cy="6350"/>
          </a:xfrm>
          <a:custGeom>
            <a:avLst/>
            <a:gdLst>
              <a:gd name="connsiteX0" fmla="*/ 57035 w 44450"/>
              <a:gd name="connsiteY0" fmla="*/ 15240 h 6350"/>
              <a:gd name="connsiteX1" fmla="*/ 11315 w 44450"/>
              <a:gd name="connsiteY1" fmla="*/ 15240 h 6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4450" h="6350">
                <a:moveTo>
                  <a:pt x="57035" y="15240"/>
                </a:moveTo>
                <a:lnTo>
                  <a:pt x="11315" y="1524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7" name="Freeform 277"/>
          <p:cNvSpPr/>
          <p:nvPr/>
        </p:nvSpPr>
        <p:spPr>
          <a:xfrm>
            <a:off x="2940050" y="4146550"/>
            <a:ext cx="6350" cy="44450"/>
          </a:xfrm>
          <a:custGeom>
            <a:avLst/>
            <a:gdLst>
              <a:gd name="connsiteX0" fmla="*/ 12585 w 6350"/>
              <a:gd name="connsiteY0" fmla="*/ 55119 h 44450"/>
              <a:gd name="connsiteX1" fmla="*/ 12585 w 6350"/>
              <a:gd name="connsiteY1" fmla="*/ 8637 h 4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44450">
                <a:moveTo>
                  <a:pt x="12585" y="55119"/>
                </a:moveTo>
                <a:lnTo>
                  <a:pt x="12585" y="8637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8" name="Freeform 278"/>
          <p:cNvSpPr/>
          <p:nvPr/>
        </p:nvSpPr>
        <p:spPr>
          <a:xfrm>
            <a:off x="2940050" y="4057650"/>
            <a:ext cx="6350" cy="57150"/>
          </a:xfrm>
          <a:custGeom>
            <a:avLst/>
            <a:gdLst>
              <a:gd name="connsiteX0" fmla="*/ 12585 w 6350"/>
              <a:gd name="connsiteY0" fmla="*/ 62485 h 57150"/>
              <a:gd name="connsiteX1" fmla="*/ 12585 w 6350"/>
              <a:gd name="connsiteY1" fmla="*/ 16003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57150">
                <a:moveTo>
                  <a:pt x="12585" y="62485"/>
                </a:moveTo>
                <a:lnTo>
                  <a:pt x="12585" y="16003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79" name="Freeform 279"/>
          <p:cNvSpPr/>
          <p:nvPr/>
        </p:nvSpPr>
        <p:spPr>
          <a:xfrm>
            <a:off x="2940050" y="3981450"/>
            <a:ext cx="6350" cy="57150"/>
          </a:xfrm>
          <a:custGeom>
            <a:avLst/>
            <a:gdLst>
              <a:gd name="connsiteX0" fmla="*/ 12585 w 6350"/>
              <a:gd name="connsiteY0" fmla="*/ 57150 h 57150"/>
              <a:gd name="connsiteX1" fmla="*/ 12585 w 6350"/>
              <a:gd name="connsiteY1" fmla="*/ 9906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57150">
                <a:moveTo>
                  <a:pt x="12585" y="57150"/>
                </a:moveTo>
                <a:lnTo>
                  <a:pt x="12585" y="990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80" name="Freeform 280"/>
          <p:cNvSpPr/>
          <p:nvPr/>
        </p:nvSpPr>
        <p:spPr>
          <a:xfrm>
            <a:off x="2940050" y="3892550"/>
            <a:ext cx="6350" cy="57150"/>
          </a:xfrm>
          <a:custGeom>
            <a:avLst/>
            <a:gdLst>
              <a:gd name="connsiteX0" fmla="*/ 12585 w 6350"/>
              <a:gd name="connsiteY0" fmla="*/ 63754 h 57150"/>
              <a:gd name="connsiteX1" fmla="*/ 12585 w 6350"/>
              <a:gd name="connsiteY1" fmla="*/ 18034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57150">
                <a:moveTo>
                  <a:pt x="12585" y="63754"/>
                </a:moveTo>
                <a:lnTo>
                  <a:pt x="12585" y="18034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81" name="Freeform 281"/>
          <p:cNvSpPr/>
          <p:nvPr/>
        </p:nvSpPr>
        <p:spPr>
          <a:xfrm>
            <a:off x="2940050" y="3816350"/>
            <a:ext cx="6350" cy="57150"/>
          </a:xfrm>
          <a:custGeom>
            <a:avLst/>
            <a:gdLst>
              <a:gd name="connsiteX0" fmla="*/ 12585 w 6350"/>
              <a:gd name="connsiteY0" fmla="*/ 59182 h 57150"/>
              <a:gd name="connsiteX1" fmla="*/ 12585 w 6350"/>
              <a:gd name="connsiteY1" fmla="*/ 12700 h 5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57150">
                <a:moveTo>
                  <a:pt x="12585" y="59182"/>
                </a:moveTo>
                <a:lnTo>
                  <a:pt x="12585" y="12700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82" name="Freeform 282"/>
          <p:cNvSpPr/>
          <p:nvPr/>
        </p:nvSpPr>
        <p:spPr>
          <a:xfrm>
            <a:off x="2940050" y="3752850"/>
            <a:ext cx="6350" cy="31750"/>
          </a:xfrm>
          <a:custGeom>
            <a:avLst/>
            <a:gdLst>
              <a:gd name="connsiteX0" fmla="*/ 12585 w 6350"/>
              <a:gd name="connsiteY0" fmla="*/ 41148 h 31750"/>
              <a:gd name="connsiteX1" fmla="*/ 12585 w 6350"/>
              <a:gd name="connsiteY1" fmla="*/ 17526 h 3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50" h="31750">
                <a:moveTo>
                  <a:pt x="12585" y="41148"/>
                </a:moveTo>
                <a:lnTo>
                  <a:pt x="12585" y="17526"/>
                </a:lnTo>
              </a:path>
            </a:pathLst>
          </a:custGeom>
          <a:ln w="11341">
            <a:solidFill>
              <a:srgbClr val="7D7D7D">
                <a:alpha val="10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83" name="TextBox 283"/>
          <p:cNvSpPr txBox="1"/>
          <p:nvPr/>
        </p:nvSpPr>
        <p:spPr>
          <a:xfrm>
            <a:off x="358775" y="1123950"/>
            <a:ext cx="5295900" cy="6635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L="19812" indent="-19812" fontAlgn="auto" hangingPunct="0">
              <a:lnSpc>
                <a:spcPct val="9583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2800" b="1" dirty="0">
                <a:solidFill>
                  <a:srgbClr val="82004F"/>
                </a:solidFill>
                <a:latin typeface="Arial"/>
                <a:ea typeface="Arial"/>
              </a:rPr>
              <a:t>FONTANA</a:t>
            </a:r>
            <a:r>
              <a:rPr kumimoji="0" lang="en-US" altLang="zh-CN" sz="2800" b="1" spc="-150" dirty="0">
                <a:solidFill>
                  <a:srgbClr val="82004F"/>
                </a:solidFill>
                <a:latin typeface="Arial"/>
                <a:ea typeface="+mn-ea"/>
                <a:cs typeface="Arial"/>
              </a:rPr>
              <a:t> </a:t>
            </a:r>
            <a:r>
              <a:rPr kumimoji="0" lang="en-US" altLang="zh-CN" sz="2800" b="1" dirty="0">
                <a:solidFill>
                  <a:srgbClr val="82004F"/>
                </a:solidFill>
                <a:latin typeface="Arial"/>
                <a:ea typeface="Arial"/>
              </a:rPr>
              <a:t>Clinical</a:t>
            </a:r>
            <a:r>
              <a:rPr kumimoji="0" lang="en-US" altLang="zh-CN" sz="2800" b="1" spc="-154" dirty="0">
                <a:solidFill>
                  <a:srgbClr val="82004F"/>
                </a:solidFill>
                <a:latin typeface="Arial"/>
                <a:ea typeface="+mn-ea"/>
                <a:cs typeface="Arial"/>
              </a:rPr>
              <a:t> </a:t>
            </a:r>
            <a:r>
              <a:rPr kumimoji="0" lang="en-US" altLang="zh-CN" sz="2800" b="1" dirty="0">
                <a:solidFill>
                  <a:srgbClr val="82004F"/>
                </a:solidFill>
                <a:latin typeface="Arial"/>
                <a:ea typeface="Arial"/>
              </a:rPr>
              <a:t>Trial</a:t>
            </a:r>
            <a:r>
              <a:rPr kumimoji="0" lang="en-US" altLang="zh-CN" sz="2800" b="1" spc="-159" dirty="0">
                <a:solidFill>
                  <a:srgbClr val="82004F"/>
                </a:solidFill>
                <a:latin typeface="Arial"/>
                <a:ea typeface="+mn-ea"/>
                <a:cs typeface="Arial"/>
              </a:rPr>
              <a:t> </a:t>
            </a:r>
            <a:r>
              <a:rPr kumimoji="0" lang="en-US" altLang="zh-CN" sz="2800" b="1" dirty="0">
                <a:solidFill>
                  <a:srgbClr val="82004F"/>
                </a:solidFill>
                <a:latin typeface="Arial"/>
                <a:ea typeface="Arial"/>
              </a:rPr>
              <a:t>Design</a:t>
            </a:r>
            <a:r>
              <a:rPr kumimoji="0" lang="en-US" altLang="zh-CN" sz="2800" b="1" dirty="0">
                <a:solidFill>
                  <a:srgbClr val="82004F"/>
                </a:solidFill>
                <a:latin typeface="Arial"/>
                <a:ea typeface="+mn-ea"/>
                <a:cs typeface="Arial"/>
              </a:rPr>
              <a:t> </a:t>
            </a:r>
            <a:r>
              <a:rPr kumimoji="0" lang="en-US" altLang="zh-CN" sz="1750" spc="55" dirty="0">
                <a:solidFill>
                  <a:srgbClr val="3D4242"/>
                </a:solidFill>
                <a:latin typeface="Times New Roman"/>
                <a:ea typeface="Times New Roman"/>
              </a:rPr>
              <a:t>Modular</a:t>
            </a:r>
            <a:r>
              <a:rPr kumimoji="0" lang="en-US" altLang="zh-CN" sz="1750" spc="3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750" spc="55" dirty="0">
                <a:solidFill>
                  <a:srgbClr val="3D4242"/>
                </a:solidFill>
                <a:latin typeface="Times New Roman"/>
                <a:ea typeface="Times New Roman"/>
              </a:rPr>
              <a:t>Design</a:t>
            </a:r>
          </a:p>
        </p:txBody>
      </p:sp>
      <p:sp>
        <p:nvSpPr>
          <p:cNvPr id="284" name="TextBox 284"/>
          <p:cNvSpPr txBox="1"/>
          <p:nvPr/>
        </p:nvSpPr>
        <p:spPr>
          <a:xfrm>
            <a:off x="1916113" y="3179763"/>
            <a:ext cx="790575" cy="5429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10972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100" b="1" u="sng" dirty="0">
                <a:solidFill>
                  <a:srgbClr val="3D4242"/>
                </a:solidFill>
                <a:uFill>
                  <a:solidFill>
                    <a:srgbClr val="3D4242"/>
                  </a:solidFill>
                </a:uFill>
                <a:latin typeface="Calibri"/>
                <a:ea typeface="Calibri"/>
              </a:rPr>
              <a:t>Module</a:t>
            </a:r>
            <a:r>
              <a:rPr kumimoji="0" lang="en-US" altLang="zh-CN" sz="1100" b="1" u="sng" spc="-5" dirty="0">
                <a:solidFill>
                  <a:srgbClr val="3D4242"/>
                </a:solidFill>
                <a:uFill>
                  <a:solidFill>
                    <a:srgbClr val="3D4242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1100" b="1" u="sng" spc="15" dirty="0">
                <a:solidFill>
                  <a:srgbClr val="3D4242"/>
                </a:solidFill>
                <a:uFill>
                  <a:solidFill>
                    <a:srgbClr val="3D4242"/>
                  </a:solidFill>
                </a:uFill>
                <a:latin typeface="Calibri"/>
                <a:ea typeface="Calibri"/>
              </a:rPr>
              <a:t>1</a:t>
            </a:r>
          </a:p>
          <a:p>
            <a:pPr indent="128777" fontAlgn="auto">
              <a:spcBef>
                <a:spcPts val="315"/>
              </a:spcBef>
              <a:spcAft>
                <a:spcPts val="0"/>
              </a:spcAft>
              <a:defRPr/>
            </a:pPr>
            <a:r>
              <a:rPr kumimoji="0" lang="en-US" altLang="zh-CN" sz="1100" spc="5" dirty="0">
                <a:solidFill>
                  <a:srgbClr val="3D4242"/>
                </a:solidFill>
                <a:latin typeface="Calibri"/>
                <a:ea typeface="Calibri"/>
              </a:rPr>
              <a:t>AZD53</a:t>
            </a:r>
            <a:r>
              <a:rPr kumimoji="0" lang="en-US" altLang="zh-CN" sz="1100" dirty="0">
                <a:solidFill>
                  <a:srgbClr val="3D4242"/>
                </a:solidFill>
                <a:latin typeface="Calibri"/>
                <a:ea typeface="Calibri"/>
              </a:rPr>
              <a:t>35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100" spc="-5" dirty="0">
                <a:solidFill>
                  <a:srgbClr val="3D4242"/>
                </a:solidFill>
                <a:latin typeface="Calibri"/>
                <a:ea typeface="Calibri"/>
              </a:rPr>
              <a:t>Monother</a:t>
            </a:r>
            <a:r>
              <a:rPr kumimoji="0" lang="en-US" altLang="zh-CN" sz="1100" dirty="0">
                <a:solidFill>
                  <a:srgbClr val="3D4242"/>
                </a:solidFill>
                <a:latin typeface="Calibri"/>
                <a:ea typeface="Calibri"/>
              </a:rPr>
              <a:t>apy</a:t>
            </a:r>
          </a:p>
        </p:txBody>
      </p:sp>
      <p:sp>
        <p:nvSpPr>
          <p:cNvPr id="285" name="TextBox 285"/>
          <p:cNvSpPr txBox="1"/>
          <p:nvPr/>
        </p:nvSpPr>
        <p:spPr>
          <a:xfrm>
            <a:off x="3151188" y="2082800"/>
            <a:ext cx="1031875" cy="16113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344488"/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Part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A</a:t>
            </a:r>
          </a:p>
          <a:p>
            <a:pPr indent="344488">
              <a:lnSpc>
                <a:spcPct val="84000"/>
              </a:lnSpc>
            </a:pP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Dose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Escalation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&amp;</a:t>
            </a:r>
          </a:p>
          <a:p>
            <a:pPr indent="344488"/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Backfill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Cohorts</a:t>
            </a:r>
          </a:p>
          <a:p>
            <a:pPr indent="344488">
              <a:lnSpc>
                <a:spcPts val="1000"/>
              </a:lnSpc>
            </a:pPr>
            <a:endParaRPr kumimoji="0" lang="en-US" altLang="zh-TW">
              <a:latin typeface="Calibri" pitchFamily="34" charset="0"/>
            </a:endParaRPr>
          </a:p>
          <a:p>
            <a:pPr indent="344488">
              <a:lnSpc>
                <a:spcPts val="1000"/>
              </a:lnSpc>
            </a:pPr>
            <a:endParaRPr kumimoji="0" lang="en-US" altLang="zh-TW">
              <a:latin typeface="Calibri" pitchFamily="34" charset="0"/>
            </a:endParaRPr>
          </a:p>
          <a:p>
            <a:pPr indent="344488">
              <a:lnSpc>
                <a:spcPts val="1663"/>
              </a:lnSpc>
            </a:pPr>
            <a:endParaRPr kumimoji="0" lang="en-US" altLang="zh-TW">
              <a:latin typeface="Calibri" pitchFamily="34" charset="0"/>
            </a:endParaRPr>
          </a:p>
          <a:p>
            <a:pPr indent="344488"/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M1A</a:t>
            </a:r>
          </a:p>
          <a:p>
            <a:pPr indent="344488">
              <a:lnSpc>
                <a:spcPct val="91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Ovarian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High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Grade</a:t>
            </a:r>
          </a:p>
          <a:p>
            <a:pPr indent="344488">
              <a:lnSpc>
                <a:spcPct val="85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PRR</a:t>
            </a:r>
          </a:p>
          <a:p>
            <a:pPr indent="344488">
              <a:lnSpc>
                <a:spcPct val="92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FRα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unselected</a:t>
            </a:r>
          </a:p>
          <a:p>
            <a:pPr indent="344488"/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Up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to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=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45</a:t>
            </a:r>
          </a:p>
        </p:txBody>
      </p:sp>
      <p:sp>
        <p:nvSpPr>
          <p:cNvPr id="286" name="TextBox 286"/>
          <p:cNvSpPr txBox="1"/>
          <p:nvPr/>
        </p:nvSpPr>
        <p:spPr>
          <a:xfrm>
            <a:off x="4619625" y="2085975"/>
            <a:ext cx="1312863" cy="171926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L="293688" indent="193675" hangingPunct="0">
              <a:lnSpc>
                <a:spcPct val="95000"/>
              </a:lnSpc>
            </a:pP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Part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B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zh-TW" altLang="zh-TW">
                <a:latin typeface="Calibri" pitchFamily="34" charset="0"/>
              </a:rPr>
              <a:t/>
            </a:r>
            <a:br>
              <a:rPr kumimoji="0" lang="zh-TW" altLang="zh-TW">
                <a:latin typeface="Calibri" pitchFamily="34" charset="0"/>
              </a:rPr>
            </a:b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Ovarian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Dose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Optimization</a:t>
            </a:r>
          </a:p>
          <a:p>
            <a:pPr marL="293688" indent="193675">
              <a:lnSpc>
                <a:spcPts val="1000"/>
              </a:lnSpc>
            </a:pPr>
            <a:endParaRPr kumimoji="0" lang="en-US" altLang="zh-TW">
              <a:latin typeface="Calibri" pitchFamily="34" charset="0"/>
            </a:endParaRPr>
          </a:p>
          <a:p>
            <a:pPr marL="293688" indent="193675">
              <a:lnSpc>
                <a:spcPts val="1000"/>
              </a:lnSpc>
            </a:pPr>
            <a:endParaRPr kumimoji="0" lang="en-US" altLang="zh-TW">
              <a:latin typeface="Calibri" pitchFamily="34" charset="0"/>
            </a:endParaRPr>
          </a:p>
          <a:p>
            <a:pPr marL="293688" indent="193675">
              <a:lnSpc>
                <a:spcPts val="1613"/>
              </a:lnSpc>
            </a:pPr>
            <a:endParaRPr kumimoji="0" lang="en-US" altLang="zh-TW">
              <a:latin typeface="Calibri" pitchFamily="34" charset="0"/>
            </a:endParaRPr>
          </a:p>
          <a:p>
            <a:pPr marL="293688" indent="193675"/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M1B</a:t>
            </a:r>
          </a:p>
          <a:p>
            <a:pPr marL="293688" indent="193675" hangingPunct="0">
              <a:lnSpc>
                <a:spcPct val="88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Ovarian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High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Grade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PRR/≤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3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Lines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FRα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selected</a:t>
            </a:r>
          </a:p>
          <a:p>
            <a:pPr marL="293688" indent="193675">
              <a:lnSpc>
                <a:spcPct val="97000"/>
              </a:lnSpc>
            </a:pP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Max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40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pts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per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dose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cohort</a:t>
            </a:r>
          </a:p>
          <a:p>
            <a:pPr marL="293688" indent="193675">
              <a:lnSpc>
                <a:spcPct val="89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3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cohorts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anticipated</a:t>
            </a:r>
          </a:p>
        </p:txBody>
      </p:sp>
      <p:sp>
        <p:nvSpPr>
          <p:cNvPr id="287" name="TextBox 287"/>
          <p:cNvSpPr txBox="1"/>
          <p:nvPr/>
        </p:nvSpPr>
        <p:spPr>
          <a:xfrm>
            <a:off x="6169025" y="2093913"/>
            <a:ext cx="1314450" cy="17113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L="357188" indent="133350" hangingPunct="0">
              <a:lnSpc>
                <a:spcPct val="88000"/>
              </a:lnSpc>
            </a:pP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Part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C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zh-TW" altLang="zh-TW">
                <a:latin typeface="Calibri" pitchFamily="34" charset="0"/>
              </a:rPr>
              <a:t/>
            </a:r>
            <a:br>
              <a:rPr kumimoji="0" lang="zh-TW" altLang="zh-TW">
                <a:latin typeface="Calibri" pitchFamily="34" charset="0"/>
              </a:rPr>
            </a:b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LUAD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Dose</a:t>
            </a:r>
          </a:p>
          <a:p>
            <a:pPr marL="357188" indent="133350"/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Optimization</a:t>
            </a:r>
          </a:p>
          <a:p>
            <a:pPr marL="357188" indent="133350">
              <a:lnSpc>
                <a:spcPts val="1000"/>
              </a:lnSpc>
            </a:pPr>
            <a:endParaRPr kumimoji="0" lang="en-US" altLang="zh-TW">
              <a:latin typeface="Calibri" pitchFamily="34" charset="0"/>
            </a:endParaRPr>
          </a:p>
          <a:p>
            <a:pPr marL="357188" indent="133350">
              <a:lnSpc>
                <a:spcPts val="1000"/>
              </a:lnSpc>
            </a:pPr>
            <a:endParaRPr kumimoji="0" lang="en-US" altLang="zh-TW">
              <a:latin typeface="Calibri" pitchFamily="34" charset="0"/>
            </a:endParaRPr>
          </a:p>
          <a:p>
            <a:pPr marL="357188" indent="133350">
              <a:lnSpc>
                <a:spcPts val="1663"/>
              </a:lnSpc>
            </a:pPr>
            <a:endParaRPr kumimoji="0" lang="en-US" altLang="zh-TW">
              <a:latin typeface="Calibri" pitchFamily="34" charset="0"/>
            </a:endParaRPr>
          </a:p>
          <a:p>
            <a:pPr marL="357188" indent="133350"/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M1C</a:t>
            </a:r>
          </a:p>
          <a:p>
            <a:pPr marL="357188" indent="133350">
              <a:lnSpc>
                <a:spcPct val="91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2L+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LUAD</a:t>
            </a:r>
          </a:p>
          <a:p>
            <a:pPr marL="357188" indent="133350">
              <a:lnSpc>
                <a:spcPct val="85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FRα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selected</a:t>
            </a:r>
          </a:p>
          <a:p>
            <a:pPr marL="357188" indent="133350">
              <a:lnSpc>
                <a:spcPct val="92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Safety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run‐in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=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10</a:t>
            </a:r>
          </a:p>
          <a:p>
            <a:pPr marL="357188" indent="133350">
              <a:lnSpc>
                <a:spcPct val="90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Expansion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=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30</a:t>
            </a:r>
          </a:p>
          <a:p>
            <a:pPr marL="357188" indent="133350">
              <a:lnSpc>
                <a:spcPct val="93000"/>
              </a:lnSpc>
            </a:pP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Max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40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pts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per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dose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900">
                <a:solidFill>
                  <a:srgbClr val="3D4242"/>
                </a:solidFill>
                <a:latin typeface="Calibri" pitchFamily="34" charset="0"/>
              </a:rPr>
              <a:t>cohort</a:t>
            </a:r>
          </a:p>
        </p:txBody>
      </p:sp>
      <p:sp>
        <p:nvSpPr>
          <p:cNvPr id="288" name="TextBox 288"/>
          <p:cNvSpPr txBox="1"/>
          <p:nvPr/>
        </p:nvSpPr>
        <p:spPr>
          <a:xfrm>
            <a:off x="3306763" y="3805238"/>
            <a:ext cx="728662" cy="39528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78490" fontAlgn="auto" hangingPunct="0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900" b="1" spc="34" dirty="0">
                <a:solidFill>
                  <a:srgbClr val="3D4242"/>
                </a:solidFill>
                <a:latin typeface="Calibri"/>
                <a:ea typeface="Calibri"/>
              </a:rPr>
              <a:t>PD</a:t>
            </a:r>
            <a:r>
              <a:rPr kumimoji="0" lang="en-US" altLang="zh-CN" sz="900" b="1" spc="-104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900" b="1" spc="25" dirty="0">
                <a:solidFill>
                  <a:srgbClr val="3D4242"/>
                </a:solidFill>
                <a:latin typeface="Calibri"/>
                <a:ea typeface="Calibri"/>
              </a:rPr>
              <a:t>Backfills</a:t>
            </a:r>
            <a:r>
              <a:rPr kumimoji="0" lang="en-US" altLang="zh-CN" sz="900" b="1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900" dirty="0">
                <a:solidFill>
                  <a:srgbClr val="3D4242"/>
                </a:solidFill>
                <a:latin typeface="Calibri"/>
                <a:ea typeface="Calibri"/>
              </a:rPr>
              <a:t>Paired</a:t>
            </a:r>
            <a:r>
              <a:rPr kumimoji="0" lang="en-US" altLang="zh-CN" sz="900" spc="20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900" dirty="0">
                <a:solidFill>
                  <a:srgbClr val="3D4242"/>
                </a:solidFill>
                <a:latin typeface="Calibri"/>
                <a:ea typeface="Calibri"/>
              </a:rPr>
              <a:t>Biopsies</a:t>
            </a:r>
          </a:p>
          <a:p>
            <a:pPr indent="20420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900" dirty="0">
                <a:solidFill>
                  <a:srgbClr val="3D4242"/>
                </a:solidFill>
                <a:latin typeface="Calibri"/>
                <a:ea typeface="Calibri"/>
              </a:rPr>
              <a:t>N</a:t>
            </a:r>
            <a:r>
              <a:rPr kumimoji="0" lang="en-US" altLang="zh-CN" sz="900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900" dirty="0">
                <a:solidFill>
                  <a:srgbClr val="3D4242"/>
                </a:solidFill>
                <a:latin typeface="Calibri"/>
                <a:ea typeface="Calibri"/>
              </a:rPr>
              <a:t>=</a:t>
            </a:r>
            <a:r>
              <a:rPr kumimoji="0" lang="en-US" altLang="zh-CN" sz="900" spc="44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900" dirty="0">
                <a:solidFill>
                  <a:srgbClr val="3D4242"/>
                </a:solidFill>
                <a:latin typeface="Calibri"/>
                <a:ea typeface="Calibri"/>
              </a:rPr>
              <a:t>14</a:t>
            </a:r>
          </a:p>
        </p:txBody>
      </p:sp>
      <p:sp>
        <p:nvSpPr>
          <p:cNvPr id="289" name="TextBox 289"/>
          <p:cNvSpPr txBox="1"/>
          <p:nvPr/>
        </p:nvSpPr>
        <p:spPr>
          <a:xfrm>
            <a:off x="6197600" y="3805238"/>
            <a:ext cx="1376363" cy="1524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000" spc="-20" dirty="0">
                <a:solidFill>
                  <a:srgbClr val="3D4242"/>
                </a:solidFill>
                <a:latin typeface="Calibri"/>
                <a:ea typeface="Calibri"/>
              </a:rPr>
              <a:t>&gt;1</a:t>
            </a:r>
            <a:r>
              <a:rPr kumimoji="0" lang="en-US" altLang="zh-CN" sz="1000" spc="-10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1000" spc="-15" dirty="0">
                <a:solidFill>
                  <a:srgbClr val="3D4242"/>
                </a:solidFill>
                <a:latin typeface="Calibri"/>
                <a:ea typeface="Calibri"/>
              </a:rPr>
              <a:t>dose</a:t>
            </a:r>
            <a:r>
              <a:rPr kumimoji="0" lang="en-US" altLang="zh-CN" sz="1000" spc="-10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1000" spc="-20" dirty="0">
                <a:solidFill>
                  <a:srgbClr val="3D4242"/>
                </a:solidFill>
                <a:latin typeface="Calibri"/>
                <a:ea typeface="Calibri"/>
              </a:rPr>
              <a:t>may</a:t>
            </a:r>
            <a:r>
              <a:rPr kumimoji="0" lang="en-US" altLang="zh-CN" sz="1000" spc="-10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1000" spc="-20" dirty="0">
                <a:solidFill>
                  <a:srgbClr val="3D4242"/>
                </a:solidFill>
                <a:latin typeface="Calibri"/>
                <a:ea typeface="Calibri"/>
              </a:rPr>
              <a:t>be</a:t>
            </a:r>
            <a:r>
              <a:rPr kumimoji="0" lang="en-US" altLang="zh-CN" sz="1000" spc="-15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1000" spc="-15" dirty="0">
                <a:solidFill>
                  <a:srgbClr val="3D4242"/>
                </a:solidFill>
                <a:latin typeface="Calibri"/>
                <a:ea typeface="Calibri"/>
              </a:rPr>
              <a:t>explored</a:t>
            </a:r>
          </a:p>
        </p:txBody>
      </p:sp>
      <p:sp>
        <p:nvSpPr>
          <p:cNvPr id="290" name="TextBox 290"/>
          <p:cNvSpPr txBox="1"/>
          <p:nvPr/>
        </p:nvSpPr>
        <p:spPr>
          <a:xfrm>
            <a:off x="1971675" y="4940300"/>
            <a:ext cx="682625" cy="7064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556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100" b="1" u="sng" dirty="0">
                <a:solidFill>
                  <a:srgbClr val="3D4242"/>
                </a:solidFill>
                <a:uFill>
                  <a:solidFill>
                    <a:srgbClr val="3D4242"/>
                  </a:solidFill>
                </a:uFill>
                <a:latin typeface="Calibri"/>
                <a:ea typeface="Calibri"/>
              </a:rPr>
              <a:t>Module</a:t>
            </a:r>
            <a:r>
              <a:rPr kumimoji="0" lang="en-US" altLang="zh-CN" sz="1100" b="1" u="sng" spc="-5" dirty="0">
                <a:solidFill>
                  <a:srgbClr val="3D4242"/>
                </a:solidFill>
                <a:uFill>
                  <a:solidFill>
                    <a:srgbClr val="3D4242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1100" b="1" u="sng" spc="20" dirty="0">
                <a:solidFill>
                  <a:srgbClr val="3D4242"/>
                </a:solidFill>
                <a:uFill>
                  <a:solidFill>
                    <a:srgbClr val="3D4242"/>
                  </a:solidFill>
                </a:uFill>
                <a:latin typeface="Calibri"/>
                <a:ea typeface="Calibri"/>
              </a:rPr>
              <a:t>2</a:t>
            </a:r>
          </a:p>
          <a:p>
            <a:pPr indent="24393" fontAlgn="auto">
              <a:spcBef>
                <a:spcPts val="315"/>
              </a:spcBef>
              <a:spcAft>
                <a:spcPts val="0"/>
              </a:spcAft>
              <a:defRPr/>
            </a:pPr>
            <a:r>
              <a:rPr kumimoji="0" lang="en-US" altLang="zh-CN" sz="1100" dirty="0">
                <a:solidFill>
                  <a:srgbClr val="3D4242"/>
                </a:solidFill>
                <a:latin typeface="Calibri"/>
                <a:ea typeface="Calibri"/>
              </a:rPr>
              <a:t>AZD5335</a:t>
            </a:r>
            <a:r>
              <a:rPr kumimoji="0" lang="en-US" altLang="zh-CN" sz="1100" spc="15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1100" spc="5" dirty="0">
                <a:solidFill>
                  <a:srgbClr val="3D4242"/>
                </a:solidFill>
                <a:latin typeface="Calibri"/>
                <a:ea typeface="Calibri"/>
              </a:rPr>
              <a:t>+</a:t>
            </a:r>
          </a:p>
          <a:p>
            <a:pPr indent="75445" fontAlgn="auto">
              <a:lnSpc>
                <a:spcPct val="97083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100" spc="5" dirty="0">
                <a:solidFill>
                  <a:srgbClr val="3D4242"/>
                </a:solidFill>
                <a:latin typeface="Calibri"/>
                <a:ea typeface="Calibri"/>
              </a:rPr>
              <a:t>AZD</a:t>
            </a:r>
            <a:r>
              <a:rPr kumimoji="0" lang="en-US" altLang="zh-CN" sz="1100" dirty="0">
                <a:solidFill>
                  <a:srgbClr val="3D4242"/>
                </a:solidFill>
                <a:latin typeface="Calibri"/>
                <a:ea typeface="Calibri"/>
              </a:rPr>
              <a:t>5305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100" spc="-5" dirty="0">
                <a:solidFill>
                  <a:srgbClr val="3D4242"/>
                </a:solidFill>
                <a:latin typeface="Calibri"/>
                <a:ea typeface="Calibri"/>
              </a:rPr>
              <a:t>(PARP1i</a:t>
            </a:r>
            <a:r>
              <a:rPr kumimoji="0" lang="en-US" altLang="zh-CN" sz="1100" dirty="0">
                <a:solidFill>
                  <a:srgbClr val="3D4242"/>
                </a:solidFill>
                <a:latin typeface="Calibri"/>
                <a:ea typeface="+mn-ea"/>
                <a:cs typeface="Calibri"/>
              </a:rPr>
              <a:t> </a:t>
            </a:r>
            <a:r>
              <a:rPr kumimoji="0" lang="en-US" altLang="zh-CN" sz="1100" spc="-5" dirty="0">
                <a:solidFill>
                  <a:srgbClr val="3D4242"/>
                </a:solidFill>
                <a:latin typeface="Calibri"/>
                <a:ea typeface="Calibri"/>
              </a:rPr>
              <a:t>sel)</a:t>
            </a:r>
          </a:p>
        </p:txBody>
      </p:sp>
      <p:sp>
        <p:nvSpPr>
          <p:cNvPr id="291" name="TextBox 291"/>
          <p:cNvSpPr txBox="1"/>
          <p:nvPr/>
        </p:nvSpPr>
        <p:spPr>
          <a:xfrm>
            <a:off x="3041650" y="4705350"/>
            <a:ext cx="1252538" cy="11684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471488"/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M2A</a:t>
            </a:r>
            <a:r>
              <a:rPr kumimoji="0" lang="en-US" altLang="zh-CN" sz="600">
                <a:solidFill>
                  <a:srgbClr val="3D4242"/>
                </a:solidFill>
                <a:latin typeface="Calibri" pitchFamily="34" charset="0"/>
              </a:rPr>
              <a:t>a</a:t>
            </a:r>
          </a:p>
          <a:p>
            <a:pPr indent="471488"/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Combo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Dose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Escalation</a:t>
            </a:r>
          </a:p>
          <a:p>
            <a:pPr indent="471488">
              <a:lnSpc>
                <a:spcPct val="92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Ovarian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High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Grade</a:t>
            </a:r>
          </a:p>
          <a:p>
            <a:pPr indent="471488">
              <a:lnSpc>
                <a:spcPct val="91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PRR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and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Primary</a:t>
            </a:r>
          </a:p>
          <a:p>
            <a:pPr indent="471488" hangingPunct="0">
              <a:lnSpc>
                <a:spcPct val="95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Refractory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zh-TW" altLang="zh-TW">
                <a:latin typeface="Calibri" pitchFamily="34" charset="0"/>
              </a:rPr>
              <a:t/>
            </a:r>
            <a:br>
              <a:rPr kumimoji="0" lang="zh-TW" altLang="zh-TW">
                <a:latin typeface="Calibri" pitchFamily="34" charset="0"/>
              </a:rPr>
            </a:b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HRD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agnostic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FRα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selected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zh-TW" altLang="zh-TW">
                <a:latin typeface="Calibri" pitchFamily="34" charset="0"/>
              </a:rPr>
              <a:t/>
            </a:r>
            <a:br>
              <a:rPr kumimoji="0" lang="zh-TW" altLang="zh-TW">
                <a:latin typeface="Calibri" pitchFamily="34" charset="0"/>
              </a:rPr>
            </a:b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Up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to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=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30</a:t>
            </a:r>
          </a:p>
        </p:txBody>
      </p:sp>
      <p:sp>
        <p:nvSpPr>
          <p:cNvPr id="292" name="TextBox 292"/>
          <p:cNvSpPr txBox="1"/>
          <p:nvPr/>
        </p:nvSpPr>
        <p:spPr>
          <a:xfrm>
            <a:off x="4759325" y="4645025"/>
            <a:ext cx="1033463" cy="128746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L="173038" indent="211138" hangingPunct="0">
              <a:lnSpc>
                <a:spcPct val="95000"/>
              </a:lnSpc>
            </a:pP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M2B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  <a:cs typeface="Calibri" pitchFamily="34" charset="0"/>
              </a:rPr>
              <a:t>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Combo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Dose </a:t>
            </a:r>
            <a:r>
              <a:rPr kumimoji="0" lang="en-US" altLang="zh-CN" sz="1000" b="1">
                <a:solidFill>
                  <a:srgbClr val="3D4242"/>
                </a:solidFill>
                <a:latin typeface="Calibri" pitchFamily="34" charset="0"/>
              </a:rPr>
              <a:t>Optimization</a:t>
            </a:r>
          </a:p>
          <a:p>
            <a:pPr marL="173038" indent="211138">
              <a:lnSpc>
                <a:spcPct val="92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Ovarian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High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Grade</a:t>
            </a:r>
          </a:p>
          <a:p>
            <a:pPr marL="173038" indent="211138">
              <a:lnSpc>
                <a:spcPct val="84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PRR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and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Primary</a:t>
            </a:r>
          </a:p>
          <a:p>
            <a:pPr marL="173038" indent="211138" hangingPunct="0">
              <a:lnSpc>
                <a:spcPct val="95000"/>
              </a:lnSpc>
            </a:pP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Refractory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HRD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agnostic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FRα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selected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zh-TW" altLang="zh-TW">
                <a:latin typeface="Calibri" pitchFamily="34" charset="0"/>
              </a:rPr>
              <a:t/>
            </a:r>
            <a:br>
              <a:rPr kumimoji="0" lang="zh-TW" altLang="zh-TW">
                <a:latin typeface="Calibri" pitchFamily="34" charset="0"/>
              </a:rPr>
            </a:b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Up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to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N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=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  <a:ea typeface="宋体" pitchFamily="2" charset="-122"/>
              </a:rPr>
              <a:t> </a:t>
            </a:r>
            <a:r>
              <a:rPr kumimoji="0" lang="en-US" altLang="zh-CN" sz="1000">
                <a:solidFill>
                  <a:srgbClr val="3D4242"/>
                </a:solidFill>
                <a:latin typeface="Calibri" pitchFamily="34" charset="0"/>
              </a:rPr>
              <a:t>30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7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56825" y="6278563"/>
            <a:ext cx="29845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370"/>
          <p:cNvSpPr txBox="1"/>
          <p:nvPr/>
        </p:nvSpPr>
        <p:spPr>
          <a:xfrm>
            <a:off x="869950" y="644525"/>
            <a:ext cx="8642350" cy="29448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11658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2000" spc="69" dirty="0">
                <a:solidFill>
                  <a:srgbClr val="82004F"/>
                </a:solidFill>
                <a:latin typeface="Times New Roman"/>
                <a:ea typeface="Times New Roman"/>
              </a:rPr>
              <a:t>Inclusion</a:t>
            </a:r>
            <a:r>
              <a:rPr kumimoji="0" lang="en-US" altLang="zh-CN" sz="2000" spc="44" dirty="0">
                <a:solidFill>
                  <a:srgbClr val="82004F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2000" spc="64" dirty="0">
                <a:solidFill>
                  <a:srgbClr val="82004F"/>
                </a:solidFill>
                <a:latin typeface="Times New Roman"/>
                <a:ea typeface="Times New Roman"/>
              </a:rPr>
              <a:t>criteria</a:t>
            </a:r>
            <a:r>
              <a:rPr kumimoji="0" lang="en-US" altLang="zh-CN" sz="2000" spc="44" dirty="0">
                <a:solidFill>
                  <a:srgbClr val="82004F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2000" spc="94" dirty="0">
                <a:solidFill>
                  <a:srgbClr val="82004F"/>
                </a:solidFill>
                <a:latin typeface="Times New Roman"/>
                <a:ea typeface="Times New Roman"/>
              </a:rPr>
              <a:t>Module</a:t>
            </a:r>
            <a:r>
              <a:rPr kumimoji="0" lang="en-US" altLang="zh-CN" sz="2000" spc="44" dirty="0">
                <a:solidFill>
                  <a:srgbClr val="82004F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2000" spc="94" dirty="0">
                <a:solidFill>
                  <a:srgbClr val="82004F"/>
                </a:solidFill>
                <a:latin typeface="Times New Roman"/>
                <a:ea typeface="Times New Roman"/>
              </a:rPr>
              <a:t>1</a:t>
            </a:r>
          </a:p>
          <a:p>
            <a:pPr fontAlgn="auto">
              <a:lnSpc>
                <a:spcPts val="1469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Inclusion</a:t>
            </a:r>
            <a:r>
              <a:rPr kumimoji="0" lang="en-US" altLang="zh-CN" sz="1200" spc="69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criteria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for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cohort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M1B</a:t>
            </a:r>
            <a:r>
              <a:rPr kumimoji="0" lang="en-US" altLang="zh-CN" sz="1200" b="1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are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the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same</a:t>
            </a:r>
            <a:r>
              <a:rPr kumimoji="0" lang="en-US" altLang="zh-CN" sz="1200" spc="69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as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M1A</a:t>
            </a:r>
            <a:r>
              <a:rPr kumimoji="0" lang="en-US" altLang="zh-CN" sz="1200" b="1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with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the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following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additions:</a:t>
            </a:r>
          </a:p>
          <a:p>
            <a:pPr fontAlgn="auto">
              <a:lnSpc>
                <a:spcPts val="83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200" dirty="0">
              <a:latin typeface="+mn-lt"/>
              <a:ea typeface="+mn-ea"/>
            </a:endParaRPr>
          </a:p>
          <a:p>
            <a:pPr indent="40081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200" dirty="0">
                <a:solidFill>
                  <a:srgbClr val="3D4242"/>
                </a:solidFill>
                <a:latin typeface="Arial"/>
                <a:ea typeface="Arial"/>
              </a:rPr>
              <a:t>•</a:t>
            </a:r>
            <a:r>
              <a:rPr kumimoji="0" lang="en-US" altLang="zh-CN" sz="1200" spc="69" dirty="0">
                <a:solidFill>
                  <a:srgbClr val="3D4242"/>
                </a:solidFill>
                <a:latin typeface="Arial"/>
                <a:ea typeface="+mn-ea"/>
                <a:cs typeface="Arial"/>
              </a:rPr>
              <a:t>  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Progressed</a:t>
            </a:r>
            <a:r>
              <a:rPr kumimoji="0" lang="en-US" altLang="zh-CN" sz="1200" spc="7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within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6</a:t>
            </a:r>
            <a:r>
              <a:rPr kumimoji="0" lang="en-US" altLang="zh-CN" sz="1200" spc="69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months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of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last</a:t>
            </a:r>
            <a:r>
              <a:rPr kumimoji="0" lang="en-US" altLang="zh-CN" sz="1200" spc="69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dose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if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they’ve</a:t>
            </a:r>
            <a:r>
              <a:rPr kumimoji="0" lang="en-US" altLang="zh-CN" sz="1200" spc="69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received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2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or</a:t>
            </a:r>
            <a:r>
              <a:rPr kumimoji="0" lang="en-US" altLang="zh-CN" sz="1200" spc="69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more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lines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of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platinum-based</a:t>
            </a:r>
            <a:r>
              <a:rPr kumimoji="0" lang="en-US" altLang="zh-CN" sz="1200" spc="69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therapy</a:t>
            </a:r>
          </a:p>
          <a:p>
            <a:pPr fontAlgn="auto">
              <a:lnSpc>
                <a:spcPts val="835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200" dirty="0">
              <a:latin typeface="+mn-lt"/>
              <a:ea typeface="+mn-ea"/>
            </a:endParaRPr>
          </a:p>
          <a:p>
            <a:pPr indent="40083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200" dirty="0">
                <a:solidFill>
                  <a:srgbClr val="3D4242"/>
                </a:solidFill>
                <a:latin typeface="Arial"/>
                <a:ea typeface="Arial"/>
              </a:rPr>
              <a:t>•</a:t>
            </a:r>
            <a:r>
              <a:rPr kumimoji="0" lang="en-US" altLang="zh-CN" sz="1200" spc="85" dirty="0">
                <a:solidFill>
                  <a:srgbClr val="3D4242"/>
                </a:solidFill>
                <a:latin typeface="Arial"/>
                <a:ea typeface="+mn-ea"/>
                <a:cs typeface="Arial"/>
              </a:rPr>
              <a:t>  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Should</a:t>
            </a:r>
            <a:r>
              <a:rPr kumimoji="0" lang="en-US" altLang="zh-CN" sz="1200" b="1" spc="89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not</a:t>
            </a:r>
            <a:r>
              <a:rPr kumimoji="0" lang="en-US" altLang="zh-CN" sz="1200" b="1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have</a:t>
            </a:r>
            <a:r>
              <a:rPr kumimoji="0" lang="en-US" altLang="zh-CN" sz="1200" b="1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received</a:t>
            </a:r>
            <a:r>
              <a:rPr kumimoji="0" lang="en-US" altLang="zh-CN" sz="1200" b="1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more</a:t>
            </a:r>
            <a:r>
              <a:rPr kumimoji="0" lang="en-US" altLang="zh-CN" sz="1200" b="1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than</a:t>
            </a:r>
            <a:r>
              <a:rPr kumimoji="0" lang="en-US" altLang="zh-CN" sz="1200" b="1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3</a:t>
            </a:r>
            <a:r>
              <a:rPr kumimoji="0" lang="en-US" altLang="zh-CN" sz="1200" b="1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lines</a:t>
            </a:r>
            <a:r>
              <a:rPr kumimoji="0" lang="en-US" altLang="zh-CN" sz="1200" b="1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of</a:t>
            </a:r>
            <a:r>
              <a:rPr kumimoji="0" lang="en-US" altLang="zh-CN" sz="1200" b="1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chemotherapy</a:t>
            </a:r>
            <a:r>
              <a:rPr kumimoji="0" lang="en-US" altLang="zh-CN" sz="1200" b="1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overall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,</a:t>
            </a:r>
            <a:r>
              <a:rPr kumimoji="0" lang="en-US" altLang="zh-CN" sz="1200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including</a:t>
            </a:r>
            <a:r>
              <a:rPr kumimoji="0" lang="en-US" altLang="zh-CN" sz="1200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platinum-based</a:t>
            </a:r>
            <a:r>
              <a:rPr kumimoji="0" lang="en-US" altLang="zh-CN" sz="1200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regimens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and/or</a:t>
            </a:r>
          </a:p>
          <a:p>
            <a:pPr indent="651540" fontAlgn="auto">
              <a:spcBef>
                <a:spcPts val="325"/>
              </a:spcBef>
              <a:spcAft>
                <a:spcPts val="0"/>
              </a:spcAft>
              <a:defRPr/>
            </a:pPr>
            <a:r>
              <a:rPr kumimoji="0" lang="en-US" altLang="zh-CN" sz="1200" spc="10" dirty="0">
                <a:solidFill>
                  <a:srgbClr val="3D4242"/>
                </a:solidFill>
                <a:latin typeface="Times New Roman"/>
                <a:ea typeface="Times New Roman"/>
              </a:rPr>
              <a:t>single</a:t>
            </a:r>
            <a:r>
              <a:rPr kumimoji="0" lang="en-US" altLang="zh-CN" sz="1200" spc="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spc="10" dirty="0">
                <a:solidFill>
                  <a:srgbClr val="3D4242"/>
                </a:solidFill>
                <a:latin typeface="Times New Roman"/>
                <a:ea typeface="Times New Roman"/>
              </a:rPr>
              <a:t>agent</a:t>
            </a:r>
            <a:r>
              <a:rPr kumimoji="0" lang="en-US" altLang="zh-CN" sz="1200" spc="1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spc="15" dirty="0">
                <a:solidFill>
                  <a:srgbClr val="3D4242"/>
                </a:solidFill>
                <a:latin typeface="Times New Roman"/>
                <a:ea typeface="Times New Roman"/>
              </a:rPr>
              <a:t>chemotherapy</a:t>
            </a:r>
          </a:p>
          <a:p>
            <a:pPr fontAlgn="auto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200" dirty="0">
              <a:latin typeface="+mn-lt"/>
              <a:ea typeface="+mn-ea"/>
            </a:endParaRPr>
          </a:p>
          <a:p>
            <a:pPr fontAlgn="auto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200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For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Cohort</a:t>
            </a:r>
            <a:r>
              <a:rPr kumimoji="0" lang="en-US" altLang="zh-CN" sz="1200" b="1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b="1" dirty="0">
                <a:solidFill>
                  <a:srgbClr val="3D4242"/>
                </a:solidFill>
                <a:latin typeface="Times New Roman"/>
                <a:ea typeface="Times New Roman"/>
              </a:rPr>
              <a:t>M1C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: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diagnosed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with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locally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advanced,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unresectable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or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metastatic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non-small</a:t>
            </a:r>
            <a:r>
              <a:rPr kumimoji="0" lang="en-US" altLang="zh-CN" sz="1200" spc="10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cell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LUAD.</a:t>
            </a:r>
          </a:p>
          <a:p>
            <a:pPr fontAlgn="auto">
              <a:lnSpc>
                <a:spcPts val="830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200" dirty="0">
              <a:latin typeface="+mn-lt"/>
              <a:ea typeface="+mn-ea"/>
            </a:endParaRPr>
          </a:p>
          <a:p>
            <a:pPr indent="40087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200" dirty="0">
                <a:solidFill>
                  <a:srgbClr val="3D4242"/>
                </a:solidFill>
                <a:latin typeface="Arial"/>
                <a:ea typeface="Arial"/>
              </a:rPr>
              <a:t>•</a:t>
            </a:r>
            <a:r>
              <a:rPr kumimoji="0" lang="en-US" altLang="zh-CN" sz="1200" spc="60" dirty="0">
                <a:solidFill>
                  <a:srgbClr val="3D4242"/>
                </a:solidFill>
                <a:latin typeface="Arial"/>
                <a:ea typeface="+mn-ea"/>
                <a:cs typeface="Arial"/>
              </a:rPr>
              <a:t>  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tumors</a:t>
            </a:r>
            <a:r>
              <a:rPr kumimoji="0" lang="en-US" altLang="zh-CN" sz="1200" spc="6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with</a:t>
            </a:r>
            <a:r>
              <a:rPr kumimoji="0" lang="en-US" altLang="zh-CN" sz="1200" spc="6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driver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alterations</a:t>
            </a:r>
            <a:r>
              <a:rPr kumimoji="0" lang="en-US" altLang="zh-CN" sz="1200" spc="6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where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treatment</a:t>
            </a:r>
            <a:r>
              <a:rPr kumimoji="0" lang="en-US" altLang="zh-CN" sz="1200" spc="6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is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available</a:t>
            </a:r>
            <a:r>
              <a:rPr kumimoji="0" lang="en-US" altLang="zh-CN" sz="1200" spc="6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(e.g.,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EGFR,</a:t>
            </a:r>
            <a:r>
              <a:rPr kumimoji="0" lang="en-US" altLang="zh-CN" sz="1200" spc="6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ALK,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ROS1,</a:t>
            </a:r>
            <a:r>
              <a:rPr kumimoji="0" lang="en-US" altLang="zh-CN" sz="1200" spc="6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RET,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MET,</a:t>
            </a:r>
            <a:r>
              <a:rPr kumimoji="0" lang="en-US" altLang="zh-CN" sz="1200" spc="6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exon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14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skipping,</a:t>
            </a:r>
          </a:p>
          <a:p>
            <a:pPr indent="651580" fontAlgn="auto">
              <a:spcBef>
                <a:spcPts val="325"/>
              </a:spcBef>
              <a:spcAft>
                <a:spcPts val="0"/>
              </a:spcAft>
              <a:defRPr/>
            </a:pP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BRAF,</a:t>
            </a:r>
            <a:r>
              <a:rPr kumimoji="0" lang="en-US" altLang="zh-CN" sz="1200" spc="5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KRAS</a:t>
            </a:r>
            <a:r>
              <a:rPr kumimoji="0" lang="en-US" altLang="zh-CN" sz="1200" spc="5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G12C)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are</a:t>
            </a:r>
            <a:r>
              <a:rPr kumimoji="0" lang="en-US" altLang="zh-CN" sz="1200" spc="5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eligible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if</a:t>
            </a:r>
            <a:r>
              <a:rPr kumimoji="0" lang="en-US" altLang="zh-CN" sz="1200" spc="5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they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received</a:t>
            </a:r>
            <a:r>
              <a:rPr kumimoji="0" lang="en-US" altLang="zh-CN" sz="1200" spc="5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the</a:t>
            </a:r>
            <a:r>
              <a:rPr kumimoji="0" lang="en-US" altLang="zh-CN" sz="1200" spc="5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therapy.</a:t>
            </a:r>
          </a:p>
          <a:p>
            <a:pPr fontAlgn="auto">
              <a:lnSpc>
                <a:spcPts val="825"/>
              </a:lnSpc>
              <a:spcBef>
                <a:spcPts val="0"/>
              </a:spcBef>
              <a:spcAft>
                <a:spcPts val="0"/>
              </a:spcAft>
              <a:defRPr/>
            </a:pPr>
            <a:endParaRPr kumimoji="0" lang="en-US" sz="1200" dirty="0">
              <a:latin typeface="+mn-lt"/>
              <a:ea typeface="+mn-ea"/>
            </a:endParaRPr>
          </a:p>
          <a:p>
            <a:pPr indent="40089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1200" dirty="0">
                <a:solidFill>
                  <a:srgbClr val="3D4242"/>
                </a:solidFill>
                <a:latin typeface="Arial"/>
                <a:ea typeface="Arial"/>
              </a:rPr>
              <a:t>•</a:t>
            </a:r>
            <a:r>
              <a:rPr kumimoji="0" lang="en-US" altLang="zh-CN" sz="1200" spc="89" dirty="0">
                <a:solidFill>
                  <a:srgbClr val="3D4242"/>
                </a:solidFill>
                <a:latin typeface="Arial"/>
                <a:ea typeface="+mn-ea"/>
                <a:cs typeface="Arial"/>
              </a:rPr>
              <a:t>  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Tumors</a:t>
            </a:r>
            <a:r>
              <a:rPr kumimoji="0" lang="en-US" altLang="zh-CN" sz="1200" spc="94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without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driver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mutations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must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have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progressed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to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platinum-containing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regimen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and</a:t>
            </a:r>
            <a:r>
              <a:rPr kumimoji="0" lang="en-US" altLang="zh-CN" sz="1200" spc="85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immune</a:t>
            </a:r>
            <a:r>
              <a:rPr kumimoji="0" lang="en-US" altLang="zh-CN" sz="1200" spc="80" dirty="0">
                <a:solidFill>
                  <a:srgbClr val="3D4242"/>
                </a:solidFill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altLang="zh-CN" sz="1200" dirty="0">
                <a:solidFill>
                  <a:srgbClr val="3D4242"/>
                </a:solidFill>
                <a:latin typeface="Times New Roman"/>
                <a:ea typeface="Times New Roman"/>
              </a:rPr>
              <a:t>checkpoint</a:t>
            </a:r>
          </a:p>
          <a:p>
            <a:pPr indent="651600" fontAlgn="auto">
              <a:spcBef>
                <a:spcPts val="325"/>
              </a:spcBef>
              <a:spcAft>
                <a:spcPts val="0"/>
              </a:spcAft>
              <a:defRPr/>
            </a:pPr>
            <a:r>
              <a:rPr kumimoji="0" lang="en-US" altLang="zh-CN" sz="1200" spc="15" dirty="0">
                <a:solidFill>
                  <a:srgbClr val="3D4242"/>
                </a:solidFill>
                <a:latin typeface="Times New Roman"/>
                <a:ea typeface="Times New Roman"/>
              </a:rPr>
              <a:t>blocka</a:t>
            </a:r>
            <a:r>
              <a:rPr kumimoji="0" lang="en-US" altLang="zh-CN" sz="1200" spc="10" dirty="0">
                <a:solidFill>
                  <a:srgbClr val="3D4242"/>
                </a:solidFill>
                <a:latin typeface="Times New Roman"/>
                <a:ea typeface="Times New Roman"/>
              </a:rPr>
              <a:t>de.</a:t>
            </a:r>
          </a:p>
        </p:txBody>
      </p:sp>
      <p:sp>
        <p:nvSpPr>
          <p:cNvPr id="4" name="TextBox 372"/>
          <p:cNvSpPr txBox="1"/>
          <p:nvPr/>
        </p:nvSpPr>
        <p:spPr>
          <a:xfrm>
            <a:off x="960438" y="3908425"/>
            <a:ext cx="7923212" cy="29781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indent="115888"/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cs typeface="Times New Roman" pitchFamily="18" charset="0"/>
              </a:rPr>
              <a:t>Exclusion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cs typeface="Times New Roman" pitchFamily="18" charset="0"/>
              </a:rPr>
              <a:t>criteria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cs typeface="Times New Roman" pitchFamily="18" charset="0"/>
              </a:rPr>
              <a:t>Module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cs typeface="Times New Roman" pitchFamily="18" charset="0"/>
              </a:rPr>
              <a:t>&amp;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cs typeface="Times New Roman" pitchFamily="18" charset="0"/>
              </a:rPr>
              <a:t>PD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cs typeface="Times New Roman" pitchFamily="18" charset="0"/>
              </a:rPr>
              <a:t>back-fill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2000">
                <a:solidFill>
                  <a:srgbClr val="82004F"/>
                </a:solidFill>
                <a:latin typeface="Times New Roman" pitchFamily="18" charset="0"/>
                <a:cs typeface="Times New Roman" pitchFamily="18" charset="0"/>
              </a:rPr>
              <a:t>cohorts</a:t>
            </a:r>
          </a:p>
          <a:p>
            <a:pPr indent="115888">
              <a:lnSpc>
                <a:spcPts val="1475"/>
              </a:lnSpc>
            </a:pPr>
            <a:endParaRPr kumimoji="0" lang="en-US" altLang="zh-TW">
              <a:latin typeface="Calibri" pitchFamily="34" charset="0"/>
            </a:endParaRPr>
          </a:p>
          <a:p>
            <a:pPr indent="115888"/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Ovarian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cancer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Cohorts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M1A,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M1B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PD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Backfill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cohorts</a:t>
            </a:r>
          </a:p>
          <a:p>
            <a:pPr indent="115888">
              <a:lnSpc>
                <a:spcPts val="1100"/>
              </a:lnSpc>
            </a:pPr>
            <a:endParaRPr kumimoji="0" lang="en-US" altLang="zh-TW" sz="1200">
              <a:latin typeface="Calibri" pitchFamily="34" charset="0"/>
            </a:endParaRPr>
          </a:p>
          <a:p>
            <a:pPr indent="115888"/>
            <a:r>
              <a:rPr kumimoji="0" lang="en-US" altLang="zh-CN" sz="1200">
                <a:solidFill>
                  <a:srgbClr val="3D4242"/>
                </a:solidFill>
                <a:cs typeface="Arial" charset="0"/>
              </a:rPr>
              <a:t>•</a:t>
            </a:r>
            <a:r>
              <a:rPr kumimoji="0" lang="en-US" altLang="zh-CN" sz="1200">
                <a:solidFill>
                  <a:srgbClr val="3D4242"/>
                </a:solidFill>
                <a:ea typeface="宋体" pitchFamily="2" charset="-122"/>
              </a:rPr>
              <a:t>  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Clear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cell,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mucinous,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sarcomatous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histology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well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mixed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tumors</a:t>
            </a:r>
          </a:p>
          <a:p>
            <a:pPr indent="115888">
              <a:lnSpc>
                <a:spcPts val="1100"/>
              </a:lnSpc>
            </a:pPr>
            <a:endParaRPr kumimoji="0" lang="en-US" altLang="zh-TW" sz="1200">
              <a:latin typeface="Calibri" pitchFamily="34" charset="0"/>
            </a:endParaRPr>
          </a:p>
          <a:p>
            <a:pPr indent="115888"/>
            <a:r>
              <a:rPr kumimoji="0" lang="en-US" altLang="zh-CN" sz="1200">
                <a:solidFill>
                  <a:srgbClr val="3D4242"/>
                </a:solidFill>
                <a:cs typeface="Arial" charset="0"/>
              </a:rPr>
              <a:t>•</a:t>
            </a:r>
            <a:r>
              <a:rPr kumimoji="0" lang="en-US" altLang="zh-CN" sz="1200">
                <a:solidFill>
                  <a:srgbClr val="3D4242"/>
                </a:solidFill>
                <a:ea typeface="宋体" pitchFamily="2" charset="-122"/>
              </a:rPr>
              <a:t>  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Primary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platinum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refractory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disease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(progressed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&lt;3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months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first-line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platinum-containing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chemotherapy)</a:t>
            </a:r>
          </a:p>
          <a:p>
            <a:pPr indent="115888">
              <a:lnSpc>
                <a:spcPts val="1100"/>
              </a:lnSpc>
            </a:pPr>
            <a:endParaRPr kumimoji="0" lang="en-US" altLang="zh-TW" sz="1200">
              <a:latin typeface="Calibri" pitchFamily="34" charset="0"/>
            </a:endParaRPr>
          </a:p>
          <a:p>
            <a:pPr indent="115888"/>
            <a:r>
              <a:rPr kumimoji="0" lang="en-US" altLang="zh-CN" sz="1200">
                <a:solidFill>
                  <a:srgbClr val="3D4242"/>
                </a:solidFill>
                <a:cs typeface="Arial" charset="0"/>
              </a:rPr>
              <a:t>•</a:t>
            </a:r>
            <a:r>
              <a:rPr kumimoji="0" lang="en-US" altLang="zh-CN" sz="1200">
                <a:solidFill>
                  <a:srgbClr val="3D4242"/>
                </a:solidFill>
                <a:ea typeface="宋体" pitchFamily="2" charset="-122"/>
              </a:rPr>
              <a:t>  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≥4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lines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M1B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PD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back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fill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cohorts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only</a:t>
            </a:r>
          </a:p>
          <a:p>
            <a:pPr indent="115888">
              <a:lnSpc>
                <a:spcPts val="1100"/>
              </a:lnSpc>
            </a:pPr>
            <a:endParaRPr kumimoji="0" lang="en-US" altLang="zh-TW" sz="1200">
              <a:latin typeface="Calibri" pitchFamily="34" charset="0"/>
            </a:endParaRPr>
          </a:p>
          <a:p>
            <a:pPr indent="115888"/>
            <a:r>
              <a:rPr kumimoji="0" lang="en-US" altLang="zh-CN" sz="1200">
                <a:solidFill>
                  <a:srgbClr val="3D4242"/>
                </a:solidFill>
                <a:cs typeface="Arial" charset="0"/>
              </a:rPr>
              <a:t>•</a:t>
            </a:r>
            <a:r>
              <a:rPr kumimoji="0" lang="en-US" altLang="zh-CN" sz="1200">
                <a:solidFill>
                  <a:srgbClr val="3D4242"/>
                </a:solidFill>
                <a:ea typeface="宋体" pitchFamily="2" charset="-122"/>
              </a:rPr>
              <a:t>  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Prior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TOP1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inhibitor-ADC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systemic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topotecan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allowed.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M1B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PD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back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fill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cohorts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only</a:t>
            </a:r>
          </a:p>
          <a:p>
            <a:pPr indent="115888">
              <a:lnSpc>
                <a:spcPts val="1000"/>
              </a:lnSpc>
            </a:pPr>
            <a:endParaRPr kumimoji="0" lang="en-US" altLang="zh-TW" sz="1200">
              <a:latin typeface="Calibri" pitchFamily="34" charset="0"/>
            </a:endParaRPr>
          </a:p>
          <a:p>
            <a:pPr indent="115888">
              <a:lnSpc>
                <a:spcPts val="1000"/>
              </a:lnSpc>
            </a:pPr>
            <a:endParaRPr kumimoji="0" lang="en-US" altLang="zh-TW" sz="1200">
              <a:latin typeface="Calibri" pitchFamily="34" charset="0"/>
            </a:endParaRPr>
          </a:p>
          <a:p>
            <a:pPr indent="115888"/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Lung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cancer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M1C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 b="1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cohort</a:t>
            </a:r>
          </a:p>
          <a:p>
            <a:pPr indent="115888">
              <a:lnSpc>
                <a:spcPts val="1088"/>
              </a:lnSpc>
            </a:pPr>
            <a:endParaRPr kumimoji="0" lang="en-US" altLang="zh-TW" sz="1200">
              <a:latin typeface="Calibri" pitchFamily="34" charset="0"/>
            </a:endParaRPr>
          </a:p>
          <a:p>
            <a:pPr indent="115888"/>
            <a:r>
              <a:rPr kumimoji="0" lang="en-US" altLang="zh-CN" sz="1200">
                <a:solidFill>
                  <a:srgbClr val="3D4242"/>
                </a:solidFill>
                <a:cs typeface="Arial" charset="0"/>
              </a:rPr>
              <a:t>•</a:t>
            </a:r>
            <a:r>
              <a:rPr kumimoji="0" lang="en-US" altLang="zh-CN" sz="1200">
                <a:solidFill>
                  <a:srgbClr val="3D4242"/>
                </a:solidFill>
                <a:ea typeface="宋体" pitchFamily="2" charset="-122"/>
              </a:rPr>
              <a:t>  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Histologies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other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than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non-small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cell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LUAD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such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as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mixed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small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cell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NSCLC,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sarcomatoid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variant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large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cell</a:t>
            </a:r>
          </a:p>
          <a:p>
            <a:pPr indent="115888">
              <a:spcBef>
                <a:spcPts val="325"/>
              </a:spcBef>
            </a:pP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neuroendocrine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ea typeface="宋体" pitchFamily="2" charset="-122"/>
              </a:rPr>
              <a:t> </a:t>
            </a:r>
            <a:r>
              <a:rPr kumimoji="0" lang="en-US" altLang="zh-CN" sz="1200">
                <a:solidFill>
                  <a:srgbClr val="3D4242"/>
                </a:solidFill>
                <a:latin typeface="Times New Roman" pitchFamily="18" charset="0"/>
                <a:cs typeface="Times New Roman" pitchFamily="18" charset="0"/>
              </a:rPr>
              <a:t>tumors.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328</Words>
  <Application>Microsoft Office PowerPoint</Application>
  <PresentationFormat>自訂</PresentationFormat>
  <Paragraphs>84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簡報設計範本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Calibri</vt:lpstr>
      <vt:lpstr>新細明體</vt:lpstr>
      <vt:lpstr>Arial</vt:lpstr>
      <vt:lpstr>宋体</vt:lpstr>
      <vt:lpstr>Times New Roman</vt:lpstr>
      <vt:lpstr>Office Theme</vt:lpstr>
      <vt:lpstr>投影片 1</vt:lpstr>
      <vt:lpstr>投影片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徐禾姍 Ho-Shan Hsu</dc:creator>
  <cp:lastModifiedBy>cshung</cp:lastModifiedBy>
  <cp:revision>4</cp:revision>
  <dcterms:created xsi:type="dcterms:W3CDTF">2011-01-21T15:00:27Z</dcterms:created>
  <dcterms:modified xsi:type="dcterms:W3CDTF">2024-05-01T02:50:43Z</dcterms:modified>
</cp:coreProperties>
</file>